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9"/>
  </p:handoutMasterIdLst>
  <p:sldIdLst>
    <p:sldId id="256" r:id="rId2"/>
    <p:sldId id="416" r:id="rId3"/>
    <p:sldId id="404" r:id="rId4"/>
    <p:sldId id="399" r:id="rId5"/>
    <p:sldId id="401" r:id="rId6"/>
    <p:sldId id="402" r:id="rId7"/>
    <p:sldId id="417" r:id="rId8"/>
    <p:sldId id="403" r:id="rId9"/>
    <p:sldId id="420" r:id="rId10"/>
    <p:sldId id="414" r:id="rId11"/>
    <p:sldId id="415" r:id="rId12"/>
    <p:sldId id="419" r:id="rId13"/>
    <p:sldId id="421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25" r:id="rId22"/>
    <p:sldId id="418" r:id="rId23"/>
    <p:sldId id="422" r:id="rId24"/>
    <p:sldId id="423" r:id="rId25"/>
    <p:sldId id="412" r:id="rId26"/>
    <p:sldId id="424" r:id="rId27"/>
    <p:sldId id="286" r:id="rId28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FF"/>
    <a:srgbClr val="CCECFF"/>
    <a:srgbClr val="99CCFF"/>
    <a:srgbClr val="008000"/>
    <a:srgbClr val="0033CC"/>
    <a:srgbClr val="99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4595" autoAdjust="0"/>
  </p:normalViewPr>
  <p:slideViewPr>
    <p:cSldViewPr snapToGrid="0">
      <p:cViewPr varScale="1">
        <p:scale>
          <a:sx n="89" d="100"/>
          <a:sy n="89" d="100"/>
        </p:scale>
        <p:origin x="10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fld id="{2D69969A-8A69-453D-B622-DAEEC532D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05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5891" name="Group 3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165892" name="Rectangle 4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93" name="Rectangle 5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94" name="Rectangle 6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95" name="Rectangle 7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896" name="Rectangle 8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897" name="Group 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65898" name="Group 10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6589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0" name="Line 12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1" name="Line 13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2" name="Line 14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3" name="Line 15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4" name="Line 16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5" name="Line 17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6" name="Line 18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7" name="Line 19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8" name="Line 20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9" name="Line 21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0" name="Line 22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1" name="Line 23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2" name="Line 24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3" name="Line 25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4" name="Line 26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5" name="Line 27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6" name="Line 28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7" name="Line 29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8" name="Line 30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19" name="Line 31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0" name="Line 32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921" name="Group 33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65922" name="Line 34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3" name="Line 35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4" name="Line 36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5" name="Line 37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6" name="Line 38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7" name="Line 39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8" name="Line 40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29" name="Line 41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0" name="Line 42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1" name="Line 43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2" name="Line 44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3" name="Line 45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4" name="Line 46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5" name="Line 47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6" name="Line 48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7" name="Line 49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8" name="Line 50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39" name="Line 51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0" name="Line 52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1" name="Line 53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2" name="Line 54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3" name="Line 55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4" name="Line 56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5" name="Line 57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6" name="Line 58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7" name="Line 59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8" name="Line 60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49" name="Line 61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50" name="Line 62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5951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65952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53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54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55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56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957" name="Line 69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958" name="Group 70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65959" name="Line 71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0" name="Line 72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1" name="Arc 73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2" name="Arc 74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3" name="Arc 75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0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0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4" name="Arc 76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5" name="Line 77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6" name="Line 78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7" name="Arc 79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8" name="Arc 80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600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600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9" name="Arc 81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600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600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0" name="Arc 82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0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0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1" name="Line 83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2" name="Line 84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3" name="Line 85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4" name="Line 86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5" name="Line 87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6" name="Line 88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5977" name="Rectangle 89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5978" name="Rectangle 90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5979" name="Rectangle 91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165980" name="Rectangle 9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5981" name="Rectangle 9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4E8DEB4F-0525-49DD-8177-821007F3E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5A68D842-AA78-4BD7-90BB-EDB1B57B2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63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741DFAD-B4D3-4B31-9815-508646A2B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7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76DB7477-2521-4A3D-86B4-2F7E2CF42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47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CCD97060-F4E0-4A3F-9C19-F2B337159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47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1E264B30-28FF-4F8F-A5B6-6D649E9E3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2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B050F7E-24CD-4580-BEDD-2E0B4DB39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38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30D380B-45F1-4438-B32E-CD6D49C9A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84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E094DDB-590A-48CA-83B3-A19BEADDC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73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61EE0C18-C4F9-423D-B806-74814B60E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06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D0AFCE9-F540-4459-A43C-377682482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4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451DA35F-9ECD-4BF3-8B1C-6364A0570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2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98A5D17-A69B-40D3-AA73-B26DCA538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17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486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6486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6486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89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6489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9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0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1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2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492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22" name="Group 58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64923" name="Rectangle 59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4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5" name="Line 61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6" name="Line 62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7" name="Line 63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28" name="Group 64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64929" name="Rectangle 65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0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1" name="Line 67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2" name="Line 68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3" name="Line 69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34" name="Group 70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64935" name="Rectangle 71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6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7" name="Line 73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8" name="Line 74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9" name="Line 75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940" name="Line 76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41" name="Group 77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64942" name="Line 78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3" name="Line 79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4" name="Arc 80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4945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946" name="Rectangle 8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4947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164948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anose="030F0702030302020204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16494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r>
              <a:rPr lang="en-US" altLang="en-US"/>
              <a:t>Page </a:t>
            </a:r>
            <a:fld id="{FD8A463A-637F-4AF3-A8F8-F7F0AF847E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0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6.wmf"/><Relationship Id="rId9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0" y="1827213"/>
            <a:ext cx="7967663" cy="701675"/>
          </a:xfrm>
        </p:spPr>
        <p:txBody>
          <a:bodyPr/>
          <a:lstStyle/>
          <a:p>
            <a:r>
              <a:rPr lang="en-US" altLang="en-US" sz="4000"/>
              <a:t>Friction &amp; Applying Newton’s 2</a:t>
            </a:r>
            <a:r>
              <a:rPr lang="en-US" altLang="en-US" sz="4000" baseline="30000"/>
              <a:t>nd</a:t>
            </a:r>
            <a:r>
              <a:rPr lang="en-US" altLang="en-US" sz="4000"/>
              <a:t> Law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3594100" y="6108700"/>
            <a:ext cx="200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latin typeface="Verdana" panose="020B0604030504040204" pitchFamily="34" charset="0"/>
              </a:rPr>
              <a:t>Chapter 6.2</a:t>
            </a:r>
          </a:p>
        </p:txBody>
      </p:sp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724150"/>
            <a:ext cx="3368675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3411538" y="3511550"/>
            <a:ext cx="2090737" cy="206057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H="1">
            <a:off x="5443538" y="3700463"/>
            <a:ext cx="1262062" cy="4508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6729413" y="3443288"/>
            <a:ext cx="1027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Normal Force</a:t>
            </a:r>
          </a:p>
        </p:txBody>
      </p:sp>
      <p:sp>
        <p:nvSpPr>
          <p:cNvPr id="198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2806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normal force is a force that most often opposes the Earth’s gravitational attraction and is perpendicular to the surface that an object rests or is moving on.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For a horizontal surface, F</a:t>
            </a:r>
            <a:r>
              <a:rPr lang="en-US" altLang="en-US" sz="2400" baseline="-25000"/>
              <a:t>N</a:t>
            </a:r>
            <a:r>
              <a:rPr lang="en-US" altLang="en-US" sz="2400"/>
              <a:t> = F</a:t>
            </a:r>
            <a:r>
              <a:rPr lang="en-US" altLang="en-US" sz="2400" baseline="-25000"/>
              <a:t>g</a:t>
            </a:r>
            <a:r>
              <a:rPr lang="en-US" altLang="en-US" sz="2400"/>
              <a:t> = mg.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For a surface that is not horizontal, as seen in the figure below, F</a:t>
            </a:r>
            <a:r>
              <a:rPr lang="en-US" altLang="en-US" sz="2400" baseline="-25000"/>
              <a:t>N</a:t>
            </a:r>
            <a:r>
              <a:rPr lang="en-US" altLang="en-US" sz="2400"/>
              <a:t> = F</a:t>
            </a:r>
            <a:r>
              <a:rPr lang="en-US" altLang="en-US" sz="2400" baseline="-25000"/>
              <a:t>g</a:t>
            </a:r>
            <a:r>
              <a:rPr lang="en-US" altLang="en-US" sz="2400"/>
              <a:t>cos</a:t>
            </a:r>
            <a:r>
              <a:rPr lang="en-US" altLang="en-US" sz="2400">
                <a:sym typeface="Symbol" panose="05050102010706020507" pitchFamily="18" charset="2"/>
              </a:rPr>
              <a:t></a:t>
            </a:r>
          </a:p>
        </p:txBody>
      </p:sp>
      <p:grpSp>
        <p:nvGrpSpPr>
          <p:cNvPr id="198671" name="Group 15"/>
          <p:cNvGrpSpPr>
            <a:grpSpLocks/>
          </p:cNvGrpSpPr>
          <p:nvPr/>
        </p:nvGrpSpPr>
        <p:grpSpPr bwMode="auto">
          <a:xfrm>
            <a:off x="3783013" y="4425950"/>
            <a:ext cx="4325937" cy="2012950"/>
            <a:chOff x="2383" y="2788"/>
            <a:chExt cx="2725" cy="1268"/>
          </a:xfrm>
        </p:grpSpPr>
        <p:pic>
          <p:nvPicPr>
            <p:cNvPr id="198661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3043"/>
              <a:ext cx="2725" cy="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 flipH="1" flipV="1">
              <a:off x="3408" y="2911"/>
              <a:ext cx="251" cy="5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665" name="Rectangle 9"/>
            <p:cNvSpPr>
              <a:spLocks noChangeArrowheads="1"/>
            </p:cNvSpPr>
            <p:nvPr/>
          </p:nvSpPr>
          <p:spPr bwMode="auto">
            <a:xfrm>
              <a:off x="3155" y="2788"/>
              <a:ext cx="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F</a:t>
              </a:r>
              <a:r>
                <a:rPr lang="en-US" altLang="en-US" sz="2000" baseline="-25000"/>
                <a:t>N</a:t>
              </a:r>
            </a:p>
          </p:txBody>
        </p:sp>
        <p:grpSp>
          <p:nvGrpSpPr>
            <p:cNvPr id="198669" name="Group 13"/>
            <p:cNvGrpSpPr>
              <a:grpSpLocks/>
            </p:cNvGrpSpPr>
            <p:nvPr/>
          </p:nvGrpSpPr>
          <p:grpSpPr bwMode="auto">
            <a:xfrm>
              <a:off x="3477" y="3670"/>
              <a:ext cx="255" cy="358"/>
              <a:chOff x="3477" y="3670"/>
              <a:chExt cx="255" cy="358"/>
            </a:xfrm>
          </p:grpSpPr>
          <p:sp>
            <p:nvSpPr>
              <p:cNvPr id="198667" name="Rectangle 11"/>
              <p:cNvSpPr>
                <a:spLocks noChangeArrowheads="1"/>
              </p:cNvSpPr>
              <p:nvPr/>
            </p:nvSpPr>
            <p:spPr bwMode="auto">
              <a:xfrm>
                <a:off x="3477" y="3698"/>
                <a:ext cx="23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ym typeface="Symbol" panose="05050102010706020507" pitchFamily="18" charset="2"/>
                  </a:rPr>
                  <a:t></a:t>
                </a:r>
                <a:endParaRPr lang="en-US" altLang="en-US" sz="2800" dirty="0">
                  <a:sym typeface="MT Symbol" pitchFamily="82" charset="2"/>
                </a:endParaRPr>
              </a:p>
            </p:txBody>
          </p:sp>
          <p:sp>
            <p:nvSpPr>
              <p:cNvPr id="198668" name="Arc 12"/>
              <p:cNvSpPr>
                <a:spLocks/>
              </p:cNvSpPr>
              <p:nvPr/>
            </p:nvSpPr>
            <p:spPr bwMode="auto">
              <a:xfrm>
                <a:off x="3571" y="3670"/>
                <a:ext cx="161" cy="319"/>
              </a:xfrm>
              <a:custGeom>
                <a:avLst/>
                <a:gdLst>
                  <a:gd name="G0" fmla="+- 0 0 0"/>
                  <a:gd name="G1" fmla="+- 19907 0 0"/>
                  <a:gd name="G2" fmla="+- 21600 0 0"/>
                  <a:gd name="T0" fmla="*/ 8383 w 21600"/>
                  <a:gd name="T1" fmla="*/ 0 h 22840"/>
                  <a:gd name="T2" fmla="*/ 21400 w 21600"/>
                  <a:gd name="T3" fmla="*/ 22840 h 22840"/>
                  <a:gd name="T4" fmla="*/ 0 w 21600"/>
                  <a:gd name="T5" fmla="*/ 19907 h 22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840" fill="none" extrusionOk="0">
                    <a:moveTo>
                      <a:pt x="8382" y="0"/>
                    </a:moveTo>
                    <a:cubicBezTo>
                      <a:pt x="16392" y="3372"/>
                      <a:pt x="21600" y="11216"/>
                      <a:pt x="21600" y="19907"/>
                    </a:cubicBezTo>
                    <a:cubicBezTo>
                      <a:pt x="21600" y="20888"/>
                      <a:pt x="21533" y="21868"/>
                      <a:pt x="21399" y="22839"/>
                    </a:cubicBezTo>
                  </a:path>
                  <a:path w="21600" h="22840" stroke="0" extrusionOk="0">
                    <a:moveTo>
                      <a:pt x="8382" y="0"/>
                    </a:moveTo>
                    <a:cubicBezTo>
                      <a:pt x="16392" y="3372"/>
                      <a:pt x="21600" y="11216"/>
                      <a:pt x="21600" y="19907"/>
                    </a:cubicBezTo>
                    <a:cubicBezTo>
                      <a:pt x="21600" y="20888"/>
                      <a:pt x="21533" y="21868"/>
                      <a:pt x="21399" y="22839"/>
                    </a:cubicBezTo>
                    <a:lnTo>
                      <a:pt x="0" y="19907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Normal Force</a:t>
            </a:r>
          </a:p>
        </p:txBody>
      </p:sp>
      <p:grpSp>
        <p:nvGrpSpPr>
          <p:cNvPr id="199728" name="Group 48"/>
          <p:cNvGrpSpPr>
            <a:grpSpLocks/>
          </p:cNvGrpSpPr>
          <p:nvPr/>
        </p:nvGrpSpPr>
        <p:grpSpPr bwMode="auto">
          <a:xfrm>
            <a:off x="714375" y="1919798"/>
            <a:ext cx="2105025" cy="1081087"/>
            <a:chOff x="450" y="1684"/>
            <a:chExt cx="1326" cy="681"/>
          </a:xfrm>
        </p:grpSpPr>
        <p:sp>
          <p:nvSpPr>
            <p:cNvPr id="199684" name="Line 4"/>
            <p:cNvSpPr>
              <a:spLocks noChangeShapeType="1"/>
            </p:cNvSpPr>
            <p:nvPr/>
          </p:nvSpPr>
          <p:spPr bwMode="auto">
            <a:xfrm flipV="1">
              <a:off x="450" y="2365"/>
              <a:ext cx="132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9683" name="Object 3"/>
            <p:cNvGraphicFramePr>
              <a:graphicFrameLocks noChangeAspect="1"/>
            </p:cNvGraphicFramePr>
            <p:nvPr/>
          </p:nvGraphicFramePr>
          <p:xfrm>
            <a:off x="782" y="1684"/>
            <a:ext cx="64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64" name="Document" r:id="rId3" imgW="867240" imgH="910440" progId="Word.Document.8">
                    <p:embed/>
                  </p:oleObj>
                </mc:Choice>
                <mc:Fallback>
                  <p:oleObj name="Document" r:id="rId3" imgW="867240" imgH="91044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" y="1684"/>
                          <a:ext cx="64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9698" name="Group 18"/>
          <p:cNvGrpSpPr>
            <a:grpSpLocks/>
          </p:cNvGrpSpPr>
          <p:nvPr/>
        </p:nvGrpSpPr>
        <p:grpSpPr bwMode="auto">
          <a:xfrm>
            <a:off x="1731963" y="1416560"/>
            <a:ext cx="100012" cy="2159000"/>
            <a:chOff x="3444" y="2789"/>
            <a:chExt cx="63" cy="1360"/>
          </a:xfrm>
        </p:grpSpPr>
        <p:sp>
          <p:nvSpPr>
            <p:cNvPr id="199699" name="Line 19"/>
            <p:cNvSpPr>
              <a:spLocks noChangeShapeType="1"/>
            </p:cNvSpPr>
            <p:nvPr/>
          </p:nvSpPr>
          <p:spPr bwMode="auto">
            <a:xfrm flipH="1" flipV="1">
              <a:off x="3474" y="2789"/>
              <a:ext cx="0" cy="6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B285F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99700" name="Line 20"/>
            <p:cNvSpPr>
              <a:spLocks noChangeShapeType="1"/>
            </p:cNvSpPr>
            <p:nvPr/>
          </p:nvSpPr>
          <p:spPr bwMode="auto">
            <a:xfrm flipH="1">
              <a:off x="3474" y="3482"/>
              <a:ext cx="0" cy="6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B285F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99701" name="Oval 21"/>
            <p:cNvSpPr>
              <a:spLocks noChangeAspect="1" noChangeArrowheads="1"/>
            </p:cNvSpPr>
            <p:nvPr/>
          </p:nvSpPr>
          <p:spPr bwMode="auto">
            <a:xfrm>
              <a:off x="3444" y="3429"/>
              <a:ext cx="63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B285F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grpSp>
        <p:nvGrpSpPr>
          <p:cNvPr id="199727" name="Group 47"/>
          <p:cNvGrpSpPr>
            <a:grpSpLocks/>
          </p:cNvGrpSpPr>
          <p:nvPr/>
        </p:nvGrpSpPr>
        <p:grpSpPr bwMode="auto">
          <a:xfrm>
            <a:off x="1881188" y="1347141"/>
            <a:ext cx="469900" cy="2311400"/>
            <a:chOff x="1185" y="1261"/>
            <a:chExt cx="296" cy="1456"/>
          </a:xfrm>
        </p:grpSpPr>
        <p:sp>
          <p:nvSpPr>
            <p:cNvPr id="199704" name="Text Box 24"/>
            <p:cNvSpPr txBox="1">
              <a:spLocks noChangeArrowheads="1"/>
            </p:cNvSpPr>
            <p:nvPr/>
          </p:nvSpPr>
          <p:spPr bwMode="auto">
            <a:xfrm>
              <a:off x="1192" y="1261"/>
              <a:ext cx="289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B285F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40458C"/>
                  </a:solidFill>
                </a:rPr>
                <a:t>F</a:t>
              </a:r>
              <a:r>
                <a:rPr lang="en-US" altLang="en-US" sz="2000" b="1" baseline="-25000">
                  <a:solidFill>
                    <a:srgbClr val="40458C"/>
                  </a:solidFill>
                </a:rPr>
                <a:t>N</a:t>
              </a:r>
            </a:p>
          </p:txBody>
        </p:sp>
        <p:sp>
          <p:nvSpPr>
            <p:cNvPr id="199705" name="Text Box 25"/>
            <p:cNvSpPr txBox="1">
              <a:spLocks noChangeArrowheads="1"/>
            </p:cNvSpPr>
            <p:nvPr/>
          </p:nvSpPr>
          <p:spPr bwMode="auto">
            <a:xfrm>
              <a:off x="1185" y="2467"/>
              <a:ext cx="26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B285F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40458C"/>
                  </a:solidFill>
                </a:rPr>
                <a:t>F</a:t>
              </a:r>
              <a:r>
                <a:rPr lang="en-US" altLang="en-US" sz="2000" baseline="-25000">
                  <a:solidFill>
                    <a:srgbClr val="40458C"/>
                  </a:solidFill>
                </a:rPr>
                <a:t>g</a:t>
              </a:r>
              <a:endParaRPr lang="en-US" altLang="en-US" sz="2000" b="1">
                <a:solidFill>
                  <a:srgbClr val="40458C"/>
                </a:solidFill>
              </a:endParaRPr>
            </a:p>
          </p:txBody>
        </p:sp>
      </p:grpSp>
      <p:pic>
        <p:nvPicPr>
          <p:cNvPr id="199707" name="Picture 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83" y="1494348"/>
            <a:ext cx="4325937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709" name="Line 29"/>
          <p:cNvSpPr>
            <a:spLocks noChangeAspect="1" noChangeShapeType="1"/>
          </p:cNvSpPr>
          <p:nvPr/>
        </p:nvSpPr>
        <p:spPr bwMode="auto">
          <a:xfrm rot="180000" flipH="1" flipV="1">
            <a:off x="5543671" y="668270"/>
            <a:ext cx="676275" cy="15462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712" name="Rectangle 32"/>
          <p:cNvSpPr>
            <a:spLocks noChangeArrowheads="1"/>
          </p:cNvSpPr>
          <p:nvPr/>
        </p:nvSpPr>
        <p:spPr bwMode="auto">
          <a:xfrm>
            <a:off x="5105783" y="497101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F</a:t>
            </a:r>
            <a:r>
              <a:rPr lang="en-US" altLang="en-US" sz="2000" baseline="-25000" dirty="0"/>
              <a:t>N</a:t>
            </a:r>
          </a:p>
        </p:txBody>
      </p:sp>
      <p:sp>
        <p:nvSpPr>
          <p:cNvPr id="199716" name="Line 36"/>
          <p:cNvSpPr>
            <a:spLocks noChangeAspect="1" noChangeShapeType="1"/>
          </p:cNvSpPr>
          <p:nvPr/>
        </p:nvSpPr>
        <p:spPr bwMode="auto">
          <a:xfrm>
            <a:off x="6182526" y="2236665"/>
            <a:ext cx="0" cy="18669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9717" name="Line 37"/>
          <p:cNvSpPr>
            <a:spLocks noChangeAspect="1" noChangeShapeType="1"/>
          </p:cNvSpPr>
          <p:nvPr/>
        </p:nvSpPr>
        <p:spPr bwMode="auto">
          <a:xfrm rot="180000">
            <a:off x="6142446" y="2259026"/>
            <a:ext cx="681037" cy="1558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9718" name="Line 38"/>
          <p:cNvSpPr>
            <a:spLocks noChangeAspect="1" noChangeShapeType="1"/>
          </p:cNvSpPr>
          <p:nvPr/>
        </p:nvSpPr>
        <p:spPr bwMode="auto">
          <a:xfrm rot="16200000" flipH="1" flipV="1">
            <a:off x="6350757" y="3658539"/>
            <a:ext cx="256881" cy="60921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9722" name="Group 42"/>
          <p:cNvGrpSpPr>
            <a:grpSpLocks/>
          </p:cNvGrpSpPr>
          <p:nvPr/>
        </p:nvGrpSpPr>
        <p:grpSpPr bwMode="auto">
          <a:xfrm>
            <a:off x="5318508" y="2715135"/>
            <a:ext cx="962025" cy="903288"/>
            <a:chOff x="3161" y="2240"/>
            <a:chExt cx="606" cy="569"/>
          </a:xfrm>
        </p:grpSpPr>
        <p:sp>
          <p:nvSpPr>
            <p:cNvPr id="199714" name="Rectangle 34"/>
            <p:cNvSpPr>
              <a:spLocks noChangeArrowheads="1"/>
            </p:cNvSpPr>
            <p:nvPr/>
          </p:nvSpPr>
          <p:spPr bwMode="auto">
            <a:xfrm>
              <a:off x="3161" y="2482"/>
              <a:ext cx="2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199719" name="Freeform 39"/>
            <p:cNvSpPr>
              <a:spLocks/>
            </p:cNvSpPr>
            <p:nvPr/>
          </p:nvSpPr>
          <p:spPr bwMode="auto">
            <a:xfrm>
              <a:off x="3360" y="2312"/>
              <a:ext cx="122" cy="320"/>
            </a:xfrm>
            <a:custGeom>
              <a:avLst/>
              <a:gdLst>
                <a:gd name="T0" fmla="*/ 0 w 122"/>
                <a:gd name="T1" fmla="*/ 296 h 296"/>
                <a:gd name="T2" fmla="*/ 108 w 122"/>
                <a:gd name="T3" fmla="*/ 108 h 296"/>
                <a:gd name="T4" fmla="*/ 84 w 122"/>
                <a:gd name="T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296">
                  <a:moveTo>
                    <a:pt x="0" y="296"/>
                  </a:moveTo>
                  <a:cubicBezTo>
                    <a:pt x="47" y="226"/>
                    <a:pt x="94" y="157"/>
                    <a:pt x="108" y="108"/>
                  </a:cubicBezTo>
                  <a:cubicBezTo>
                    <a:pt x="122" y="59"/>
                    <a:pt x="103" y="29"/>
                    <a:pt x="8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9720" name="Freeform 40"/>
            <p:cNvSpPr>
              <a:spLocks/>
            </p:cNvSpPr>
            <p:nvPr/>
          </p:nvSpPr>
          <p:spPr bwMode="auto">
            <a:xfrm>
              <a:off x="3356" y="2240"/>
              <a:ext cx="411" cy="396"/>
            </a:xfrm>
            <a:custGeom>
              <a:avLst/>
              <a:gdLst>
                <a:gd name="T0" fmla="*/ 0 w 411"/>
                <a:gd name="T1" fmla="*/ 396 h 396"/>
                <a:gd name="T2" fmla="*/ 344 w 411"/>
                <a:gd name="T3" fmla="*/ 196 h 396"/>
                <a:gd name="T4" fmla="*/ 400 w 411"/>
                <a:gd name="T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" h="396">
                  <a:moveTo>
                    <a:pt x="0" y="396"/>
                  </a:moveTo>
                  <a:cubicBezTo>
                    <a:pt x="138" y="329"/>
                    <a:pt x="277" y="262"/>
                    <a:pt x="344" y="196"/>
                  </a:cubicBezTo>
                  <a:cubicBezTo>
                    <a:pt x="411" y="130"/>
                    <a:pt x="391" y="37"/>
                    <a:pt x="40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5688396" y="3803650"/>
            <a:ext cx="4603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/>
              <a:t>F</a:t>
            </a:r>
            <a:r>
              <a:rPr lang="en-US" altLang="en-US" sz="2000" baseline="-25000" dirty="0" err="1"/>
              <a:t>g</a:t>
            </a:r>
            <a:endParaRPr lang="en-US" altLang="en-US" sz="2000" baseline="-25000" dirty="0"/>
          </a:p>
        </p:txBody>
      </p:sp>
      <p:sp>
        <p:nvSpPr>
          <p:cNvPr id="199723" name="Text Box 43"/>
          <p:cNvSpPr txBox="1">
            <a:spLocks noChangeArrowheads="1"/>
          </p:cNvSpPr>
          <p:nvPr/>
        </p:nvSpPr>
        <p:spPr bwMode="auto">
          <a:xfrm>
            <a:off x="938213" y="3875554"/>
            <a:ext cx="1729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F</a:t>
            </a:r>
            <a:r>
              <a:rPr lang="en-US" altLang="en-US" sz="2000" baseline="-25000" dirty="0"/>
              <a:t>N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F</a:t>
            </a:r>
            <a:r>
              <a:rPr lang="en-US" altLang="en-US" sz="2000" baseline="-25000" dirty="0" err="1"/>
              <a:t>g</a:t>
            </a:r>
            <a:r>
              <a:rPr lang="en-US" altLang="en-US" sz="2000" dirty="0"/>
              <a:t> 	= 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724" name="Text Box 44"/>
              <p:cNvSpPr txBox="1">
                <a:spLocks noChangeArrowheads="1"/>
              </p:cNvSpPr>
              <p:nvPr/>
            </p:nvSpPr>
            <p:spPr bwMode="auto">
              <a:xfrm>
                <a:off x="6917774" y="2208513"/>
                <a:ext cx="2089996" cy="6974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i="1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MT Symbol" pitchFamily="82" charset="2"/>
                        </a:rPr>
                        <m:t> =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i="1" dirty="0" err="1"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𝑎𝑑𝑗</m:t>
                          </m:r>
                        </m:num>
                        <m:den>
                          <m:r>
                            <a:rPr lang="en-US" altLang="en-US" i="1" dirty="0" err="1"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h𝑦𝑝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MT Symbol" pitchFamily="8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𝑔</m:t>
                              </m:r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T Symbol" pitchFamily="82" charset="2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9972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7774" y="2208513"/>
                <a:ext cx="2089996" cy="6974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725" name="Text Box 45"/>
              <p:cNvSpPr txBox="1">
                <a:spLocks noChangeArrowheads="1"/>
              </p:cNvSpPr>
              <p:nvPr/>
            </p:nvSpPr>
            <p:spPr bwMode="auto">
              <a:xfrm>
                <a:off x="5589319" y="177383"/>
                <a:ext cx="320581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000" i="1" baseline="-25000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000" i="1" dirty="0" err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000" i="1" baseline="-25000" dirty="0" err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20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000" i="1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000" i="1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MT Symbol" pitchFamily="82" charset="2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sym typeface="MT Symbol" pitchFamily="82" charset="2"/>
                </a:endParaRPr>
              </a:p>
            </p:txBody>
          </p:sp>
        </mc:Choice>
        <mc:Fallback xmlns="">
          <p:sp>
            <p:nvSpPr>
              <p:cNvPr id="199725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9319" y="177383"/>
                <a:ext cx="3205814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" y="5075193"/>
            <a:ext cx="8394700" cy="120032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an incline plane, break the weight vector into two components; one that acts parallel to the incline plane and one that acts perpendicular to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component perpendicular to the incline plane is equal to the normal force.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01376" y="3078737"/>
                <a:ext cx="1465979" cy="39190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76" y="3078737"/>
                <a:ext cx="1465979" cy="391902"/>
              </a:xfrm>
              <a:prstGeom prst="rect">
                <a:avLst/>
              </a:prstGeom>
              <a:blipFill rotWithShape="0">
                <a:blip r:embed="rId8"/>
                <a:stretch>
                  <a:fillRect l="-2479" r="-1653" b="-454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01376" y="4520284"/>
                <a:ext cx="1395447" cy="39190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76" y="4520284"/>
                <a:ext cx="1395447" cy="391902"/>
              </a:xfrm>
              <a:prstGeom prst="rect">
                <a:avLst/>
              </a:prstGeom>
              <a:blipFill rotWithShape="0">
                <a:blip r:embed="rId9"/>
                <a:stretch>
                  <a:fillRect l="-2597" r="-1732" b="-454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44"/>
              <p:cNvSpPr txBox="1">
                <a:spLocks noChangeArrowheads="1"/>
              </p:cNvSpPr>
              <p:nvPr/>
            </p:nvSpPr>
            <p:spPr bwMode="auto">
              <a:xfrm>
                <a:off x="6934247" y="3633658"/>
                <a:ext cx="2081980" cy="69749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MT Symbol" pitchFamily="82" charset="2"/>
                        </a:rPr>
                        <m:t> =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𝑜𝑝𝑝</m:t>
                          </m:r>
                        </m:num>
                        <m:den>
                          <m:r>
                            <a:rPr lang="en-US" altLang="en-US" i="1" dirty="0" err="1"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h𝑦𝑝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MT Symbol" pitchFamily="8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𝑔</m:t>
                              </m:r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T Symbol" pitchFamily="82" charset="2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47" y="3633658"/>
                <a:ext cx="2081980" cy="6974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 bwMode="auto">
          <a:xfrm>
            <a:off x="6437870" y="4009673"/>
            <a:ext cx="642552" cy="715714"/>
          </a:xfrm>
          <a:custGeom>
            <a:avLst/>
            <a:gdLst>
              <a:gd name="connsiteX0" fmla="*/ 642552 w 642552"/>
              <a:gd name="connsiteY0" fmla="*/ 766119 h 766119"/>
              <a:gd name="connsiteX1" fmla="*/ 111211 w 642552"/>
              <a:gd name="connsiteY1" fmla="*/ 605481 h 766119"/>
              <a:gd name="connsiteX2" fmla="*/ 0 w 642552"/>
              <a:gd name="connsiteY2" fmla="*/ 0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552" h="766119">
                <a:moveTo>
                  <a:pt x="642552" y="766119"/>
                </a:moveTo>
                <a:cubicBezTo>
                  <a:pt x="430427" y="749643"/>
                  <a:pt x="218303" y="733167"/>
                  <a:pt x="111211" y="605481"/>
                </a:cubicBezTo>
                <a:cubicBezTo>
                  <a:pt x="4119" y="477795"/>
                  <a:pt x="2059" y="238897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672649" y="3150784"/>
            <a:ext cx="407773" cy="148470"/>
          </a:xfrm>
          <a:custGeom>
            <a:avLst/>
            <a:gdLst>
              <a:gd name="connsiteX0" fmla="*/ 407773 w 407773"/>
              <a:gd name="connsiteY0" fmla="*/ 148470 h 148470"/>
              <a:gd name="connsiteX1" fmla="*/ 172994 w 407773"/>
              <a:gd name="connsiteY1" fmla="*/ 189 h 148470"/>
              <a:gd name="connsiteX2" fmla="*/ 0 w 407773"/>
              <a:gd name="connsiteY2" fmla="*/ 123757 h 14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773" h="148470">
                <a:moveTo>
                  <a:pt x="407773" y="148470"/>
                </a:moveTo>
                <a:cubicBezTo>
                  <a:pt x="324364" y="76389"/>
                  <a:pt x="240956" y="4308"/>
                  <a:pt x="172994" y="189"/>
                </a:cubicBezTo>
                <a:cubicBezTo>
                  <a:pt x="105032" y="-3930"/>
                  <a:pt x="52516" y="59913"/>
                  <a:pt x="0" y="12375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943A5D-8241-492F-918C-863DC4DB864A}"/>
              </a:ext>
            </a:extLst>
          </p:cNvPr>
          <p:cNvGrpSpPr/>
          <p:nvPr/>
        </p:nvGrpSpPr>
        <p:grpSpPr>
          <a:xfrm>
            <a:off x="4374748" y="519384"/>
            <a:ext cx="3548044" cy="3493681"/>
            <a:chOff x="2476052" y="2823330"/>
            <a:chExt cx="3548044" cy="349368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2A49C96-D910-4D1E-AFFD-63BD49E15D1D}"/>
                </a:ext>
              </a:extLst>
            </p:cNvPr>
            <p:cNvGrpSpPr/>
            <p:nvPr/>
          </p:nvGrpSpPr>
          <p:grpSpPr>
            <a:xfrm>
              <a:off x="2476052" y="2823330"/>
              <a:ext cx="3548044" cy="3493681"/>
              <a:chOff x="2320545" y="2767174"/>
              <a:chExt cx="3200400" cy="320707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4B9DA09-C8E2-4B0D-92DF-4668D6A799E7}"/>
                  </a:ext>
                </a:extLst>
              </p:cNvPr>
              <p:cNvGrpSpPr/>
              <p:nvPr/>
            </p:nvGrpSpPr>
            <p:grpSpPr>
              <a:xfrm>
                <a:off x="2320545" y="2773850"/>
                <a:ext cx="3200400" cy="3200400"/>
                <a:chOff x="2320545" y="2773850"/>
                <a:chExt cx="3200400" cy="320040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B5E49E6-A406-40B4-B469-226716824651}"/>
                    </a:ext>
                  </a:extLst>
                </p:cNvPr>
                <p:cNvCxnSpPr/>
                <p:nvPr/>
              </p:nvCxnSpPr>
              <p:spPr>
                <a:xfrm>
                  <a:off x="3948214" y="2773850"/>
                  <a:ext cx="0" cy="3200400"/>
                </a:xfrm>
                <a:prstGeom prst="line">
                  <a:avLst/>
                </a:prstGeom>
                <a:ln w="12700">
                  <a:solidFill>
                    <a:schemeClr val="bg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6D0534E-5FB7-447A-BC6B-76C6B1FCD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920745" y="2740687"/>
                  <a:ext cx="0" cy="3200400"/>
                </a:xfrm>
                <a:prstGeom prst="line">
                  <a:avLst/>
                </a:prstGeom>
                <a:ln w="12700">
                  <a:solidFill>
                    <a:schemeClr val="bg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0D7C12-9327-4EBF-AB91-2F72043BA961}"/>
                  </a:ext>
                </a:extLst>
              </p:cNvPr>
              <p:cNvSpPr txBox="1"/>
              <p:nvPr/>
            </p:nvSpPr>
            <p:spPr>
              <a:xfrm flipH="1">
                <a:off x="5373466" y="4311777"/>
                <a:ext cx="126495" cy="254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6DBCA5-C321-4615-8FC6-104BDE5A1CD9}"/>
                  </a:ext>
                </a:extLst>
              </p:cNvPr>
              <p:cNvSpPr txBox="1"/>
              <p:nvPr/>
            </p:nvSpPr>
            <p:spPr>
              <a:xfrm flipH="1">
                <a:off x="4000676" y="2767174"/>
                <a:ext cx="178901" cy="254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A3E8BD-6B87-4B99-A9E8-B1BE78D30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6648" y="449508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60000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19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9" grpId="0" animBg="1"/>
      <p:bldP spid="199712" grpId="0"/>
      <p:bldP spid="199716" grpId="0" animBg="1"/>
      <p:bldP spid="199717" grpId="0" animBg="1"/>
      <p:bldP spid="199718" grpId="0" animBg="1"/>
      <p:bldP spid="199721" grpId="0"/>
      <p:bldP spid="199723" grpId="0"/>
      <p:bldP spid="199724" grpId="0" animBg="1"/>
      <p:bldP spid="199725" grpId="0"/>
      <p:bldP spid="2" grpId="0" animBg="1"/>
      <p:bldP spid="29" grpId="0" animBg="1"/>
      <p:bldP spid="30" grpId="0" animBg="1"/>
      <p:bldP spid="31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Example 1: Determining the Normal Force and the Force Parallel to the Incline</a:t>
            </a:r>
          </a:p>
        </p:txBody>
      </p:sp>
      <p:sp>
        <p:nvSpPr>
          <p:cNvPr id="198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6008" y="1575816"/>
            <a:ext cx="7772400" cy="2806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10.-kg crate is resting on an incline at 30. degrees above the horizontal.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Determine the net force acting on the crate.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Determine the normal force.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ym typeface="Symbol" panose="05050102010706020507" pitchFamily="18" charset="2"/>
              </a:rPr>
              <a:t>Determine the component of gravity acting along the incline.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ym typeface="Symbol" panose="05050102010706020507" pitchFamily="18" charset="2"/>
              </a:rPr>
              <a:t>Determine the frictional force.</a:t>
            </a:r>
          </a:p>
        </p:txBody>
      </p:sp>
      <p:grpSp>
        <p:nvGrpSpPr>
          <p:cNvPr id="198671" name="Group 15"/>
          <p:cNvGrpSpPr>
            <a:grpSpLocks/>
          </p:cNvGrpSpPr>
          <p:nvPr/>
        </p:nvGrpSpPr>
        <p:grpSpPr bwMode="auto">
          <a:xfrm>
            <a:off x="3783013" y="4425950"/>
            <a:ext cx="4325937" cy="2012950"/>
            <a:chOff x="2383" y="2788"/>
            <a:chExt cx="2725" cy="1268"/>
          </a:xfrm>
        </p:grpSpPr>
        <p:pic>
          <p:nvPicPr>
            <p:cNvPr id="198661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3043"/>
              <a:ext cx="2725" cy="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 flipH="1" flipV="1">
              <a:off x="3408" y="2911"/>
              <a:ext cx="251" cy="5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665" name="Rectangle 9"/>
            <p:cNvSpPr>
              <a:spLocks noChangeArrowheads="1"/>
            </p:cNvSpPr>
            <p:nvPr/>
          </p:nvSpPr>
          <p:spPr bwMode="auto">
            <a:xfrm>
              <a:off x="3155" y="2788"/>
              <a:ext cx="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F</a:t>
              </a:r>
              <a:r>
                <a:rPr lang="en-US" altLang="en-US" sz="2000" baseline="-25000"/>
                <a:t>N</a:t>
              </a:r>
            </a:p>
          </p:txBody>
        </p:sp>
        <p:grpSp>
          <p:nvGrpSpPr>
            <p:cNvPr id="198669" name="Group 13"/>
            <p:cNvGrpSpPr>
              <a:grpSpLocks/>
            </p:cNvGrpSpPr>
            <p:nvPr/>
          </p:nvGrpSpPr>
          <p:grpSpPr bwMode="auto">
            <a:xfrm>
              <a:off x="3571" y="3659"/>
              <a:ext cx="1165" cy="330"/>
              <a:chOff x="3571" y="3659"/>
              <a:chExt cx="1165" cy="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6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3659"/>
                    <a:ext cx="100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8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=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30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∘</m:t>
                          </m:r>
                        </m:oMath>
                      </m:oMathPara>
                    </a14:m>
                    <a:endParaRPr lang="en-US" altLang="en-US" sz="2800" dirty="0">
                      <a:sym typeface="MT Symbol" pitchFamily="82" charset="2"/>
                    </a:endParaRPr>
                  </a:p>
                </p:txBody>
              </p:sp>
            </mc:Choice>
            <mc:Fallback xmlns="">
              <p:sp>
                <p:nvSpPr>
                  <p:cNvPr id="198667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6" y="3659"/>
                    <a:ext cx="1000" cy="33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8668" name="Arc 12"/>
              <p:cNvSpPr>
                <a:spLocks/>
              </p:cNvSpPr>
              <p:nvPr/>
            </p:nvSpPr>
            <p:spPr bwMode="auto">
              <a:xfrm>
                <a:off x="3571" y="3670"/>
                <a:ext cx="161" cy="319"/>
              </a:xfrm>
              <a:custGeom>
                <a:avLst/>
                <a:gdLst>
                  <a:gd name="G0" fmla="+- 0 0 0"/>
                  <a:gd name="G1" fmla="+- 19907 0 0"/>
                  <a:gd name="G2" fmla="+- 21600 0 0"/>
                  <a:gd name="T0" fmla="*/ 8383 w 21600"/>
                  <a:gd name="T1" fmla="*/ 0 h 22840"/>
                  <a:gd name="T2" fmla="*/ 21400 w 21600"/>
                  <a:gd name="T3" fmla="*/ 22840 h 22840"/>
                  <a:gd name="T4" fmla="*/ 0 w 21600"/>
                  <a:gd name="T5" fmla="*/ 19907 h 22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840" fill="none" extrusionOk="0">
                    <a:moveTo>
                      <a:pt x="8382" y="0"/>
                    </a:moveTo>
                    <a:cubicBezTo>
                      <a:pt x="16392" y="3372"/>
                      <a:pt x="21600" y="11216"/>
                      <a:pt x="21600" y="19907"/>
                    </a:cubicBezTo>
                    <a:cubicBezTo>
                      <a:pt x="21600" y="20888"/>
                      <a:pt x="21533" y="21868"/>
                      <a:pt x="21399" y="22839"/>
                    </a:cubicBezTo>
                  </a:path>
                  <a:path w="21600" h="22840" stroke="0" extrusionOk="0">
                    <a:moveTo>
                      <a:pt x="8382" y="0"/>
                    </a:moveTo>
                    <a:cubicBezTo>
                      <a:pt x="16392" y="3372"/>
                      <a:pt x="21600" y="11216"/>
                      <a:pt x="21600" y="19907"/>
                    </a:cubicBezTo>
                    <a:cubicBezTo>
                      <a:pt x="21600" y="20888"/>
                      <a:pt x="21533" y="21868"/>
                      <a:pt x="21399" y="22839"/>
                    </a:cubicBezTo>
                    <a:lnTo>
                      <a:pt x="0" y="19907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0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FA3E220A-02D8-4F05-A23B-8DCF30A1BF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4" y="3096078"/>
            <a:ext cx="4325937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8EB41-CBAF-4099-9E50-B9A6527F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4029075" cy="1143000"/>
          </a:xfrm>
        </p:spPr>
        <p:txBody>
          <a:bodyPr/>
          <a:lstStyle/>
          <a:p>
            <a:r>
              <a:rPr lang="en-US" dirty="0"/>
              <a:t>Ex. 1: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7216D-7844-4109-BA56-300FC14C1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9654" y="185738"/>
                <a:ext cx="4325935" cy="6219825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Since the crate is at rest, the object must be in equilibrium. </a:t>
                </a:r>
                <a:r>
                  <a:rPr lang="en-US" sz="2000" b="1" dirty="0" err="1">
                    <a:solidFill>
                      <a:srgbClr val="00B0F0"/>
                    </a:solidFill>
                  </a:rPr>
                  <a:t>F</a:t>
                </a:r>
                <a:r>
                  <a:rPr lang="en-US" sz="2000" b="1" baseline="-25000" dirty="0" err="1">
                    <a:solidFill>
                      <a:srgbClr val="00B0F0"/>
                    </a:solidFill>
                  </a:rPr>
                  <a:t>net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 = 0</a:t>
                </a:r>
                <a:r>
                  <a:rPr lang="en-US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Normal force equals the component of gravity perpendicular to the incline.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=(10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)(9.81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)(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000" b="1" dirty="0"/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1000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1800" dirty="0"/>
                  <a:t>Component of gravity parallel to the incline.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=(10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)(9.81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)(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000" b="1" dirty="0">
                  <a:solidFill>
                    <a:srgbClr val="00B0F0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1800" dirty="0"/>
                  <a:t>Since the crate is at rest, the forces along the incline are balanced.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𝑛𝑒𝑡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20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7216D-7844-4109-BA56-300FC14C1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9654" y="185738"/>
                <a:ext cx="4325935" cy="6219825"/>
              </a:xfrm>
              <a:blipFill>
                <a:blip r:embed="rId3"/>
                <a:stretch>
                  <a:fillRect l="-846" t="-490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29">
            <a:extLst>
              <a:ext uri="{FF2B5EF4-FFF2-40B4-BE49-F238E27FC236}">
                <a16:creationId xmlns:a16="http://schemas.microsoft.com/office/drawing/2014/main" id="{6EF479DC-840A-40C0-BBE2-DDE9C79147E6}"/>
              </a:ext>
            </a:extLst>
          </p:cNvPr>
          <p:cNvSpPr>
            <a:spLocks noChangeAspect="1" noChangeShapeType="1"/>
          </p:cNvSpPr>
          <p:nvPr/>
        </p:nvSpPr>
        <p:spPr bwMode="auto">
          <a:xfrm rot="180000" flipH="1" flipV="1">
            <a:off x="1490765" y="2182753"/>
            <a:ext cx="676275" cy="15462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8DFEAF7-2C77-4DBE-B601-D38D9DF2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77" y="2011584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F</a:t>
            </a:r>
            <a:r>
              <a:rPr lang="en-US" altLang="en-US" sz="2000" baseline="-25000" dirty="0"/>
              <a:t>N</a:t>
            </a:r>
          </a:p>
        </p:txBody>
      </p:sp>
      <p:sp>
        <p:nvSpPr>
          <p:cNvPr id="6" name="Line 37">
            <a:extLst>
              <a:ext uri="{FF2B5EF4-FFF2-40B4-BE49-F238E27FC236}">
                <a16:creationId xmlns:a16="http://schemas.microsoft.com/office/drawing/2014/main" id="{148FC1F4-763A-45BA-9789-B8B688149BE3}"/>
              </a:ext>
            </a:extLst>
          </p:cNvPr>
          <p:cNvSpPr>
            <a:spLocks noChangeAspect="1" noChangeShapeType="1"/>
          </p:cNvSpPr>
          <p:nvPr/>
        </p:nvSpPr>
        <p:spPr bwMode="auto">
          <a:xfrm rot="180000">
            <a:off x="2089540" y="3773509"/>
            <a:ext cx="681037" cy="1558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38">
            <a:extLst>
              <a:ext uri="{FF2B5EF4-FFF2-40B4-BE49-F238E27FC236}">
                <a16:creationId xmlns:a16="http://schemas.microsoft.com/office/drawing/2014/main" id="{49C7A8CB-6FC3-41AE-9A2E-79D9F25E1AF6}"/>
              </a:ext>
            </a:extLst>
          </p:cNvPr>
          <p:cNvSpPr>
            <a:spLocks noChangeAspect="1" noChangeShapeType="1"/>
          </p:cNvSpPr>
          <p:nvPr/>
        </p:nvSpPr>
        <p:spPr bwMode="auto">
          <a:xfrm rot="16200000" flipH="1" flipV="1">
            <a:off x="2297851" y="5173022"/>
            <a:ext cx="256881" cy="60921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E25B334E-BDF3-4298-A981-F8431E81C601}"/>
              </a:ext>
            </a:extLst>
          </p:cNvPr>
          <p:cNvGrpSpPr>
            <a:grpSpLocks/>
          </p:cNvGrpSpPr>
          <p:nvPr/>
        </p:nvGrpSpPr>
        <p:grpSpPr bwMode="auto">
          <a:xfrm>
            <a:off x="412146" y="4271009"/>
            <a:ext cx="1817688" cy="979488"/>
            <a:chOff x="2622" y="2240"/>
            <a:chExt cx="1145" cy="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34">
                  <a:extLst>
                    <a:ext uri="{FF2B5EF4-FFF2-40B4-BE49-F238E27FC236}">
                      <a16:creationId xmlns:a16="http://schemas.microsoft.com/office/drawing/2014/main" id="{3F41CBA8-76A3-46B5-B04F-B568A6E5D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2" y="2566"/>
                  <a:ext cx="81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=30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oMath>
                    </m:oMathPara>
                  </a14:m>
                  <a:endParaRPr lang="en-US" alt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9" name="Rectangle 34">
                  <a:extLst>
                    <a:ext uri="{FF2B5EF4-FFF2-40B4-BE49-F238E27FC236}">
                      <a16:creationId xmlns:a16="http://schemas.microsoft.com/office/drawing/2014/main" id="{3F41CBA8-76A3-46B5-B04F-B568A6E5D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2" y="2566"/>
                  <a:ext cx="817" cy="291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66EFD9AB-802D-4548-9383-E19D68E86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12"/>
              <a:ext cx="122" cy="320"/>
            </a:xfrm>
            <a:custGeom>
              <a:avLst/>
              <a:gdLst>
                <a:gd name="T0" fmla="*/ 0 w 122"/>
                <a:gd name="T1" fmla="*/ 296 h 296"/>
                <a:gd name="T2" fmla="*/ 108 w 122"/>
                <a:gd name="T3" fmla="*/ 108 h 296"/>
                <a:gd name="T4" fmla="*/ 84 w 122"/>
                <a:gd name="T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296">
                  <a:moveTo>
                    <a:pt x="0" y="296"/>
                  </a:moveTo>
                  <a:cubicBezTo>
                    <a:pt x="47" y="226"/>
                    <a:pt x="94" y="157"/>
                    <a:pt x="108" y="108"/>
                  </a:cubicBezTo>
                  <a:cubicBezTo>
                    <a:pt x="122" y="59"/>
                    <a:pt x="103" y="29"/>
                    <a:pt x="8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7855F863-9D0E-4B7B-9B0D-D217F4E0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240"/>
              <a:ext cx="411" cy="396"/>
            </a:xfrm>
            <a:custGeom>
              <a:avLst/>
              <a:gdLst>
                <a:gd name="T0" fmla="*/ 0 w 411"/>
                <a:gd name="T1" fmla="*/ 396 h 396"/>
                <a:gd name="T2" fmla="*/ 344 w 411"/>
                <a:gd name="T3" fmla="*/ 196 h 396"/>
                <a:gd name="T4" fmla="*/ 400 w 411"/>
                <a:gd name="T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" h="396">
                  <a:moveTo>
                    <a:pt x="0" y="396"/>
                  </a:moveTo>
                  <a:cubicBezTo>
                    <a:pt x="138" y="329"/>
                    <a:pt x="277" y="262"/>
                    <a:pt x="344" y="196"/>
                  </a:cubicBezTo>
                  <a:cubicBezTo>
                    <a:pt x="411" y="130"/>
                    <a:pt x="391" y="37"/>
                    <a:pt x="40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Rectangle 41">
            <a:extLst>
              <a:ext uri="{FF2B5EF4-FFF2-40B4-BE49-F238E27FC236}">
                <a16:creationId xmlns:a16="http://schemas.microsoft.com/office/drawing/2014/main" id="{0702CD78-0C3E-4C5D-86DD-FAFA5482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490" y="5318133"/>
            <a:ext cx="4603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/>
              <a:t>F</a:t>
            </a:r>
            <a:r>
              <a:rPr lang="en-US" altLang="en-US" sz="2000" baseline="-25000" dirty="0" err="1"/>
              <a:t>g</a:t>
            </a:r>
            <a:endParaRPr lang="en-US" altLang="en-US" sz="2000" baseline="-25000" dirty="0"/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D769CDE8-E46B-4F69-8685-437E05739FF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127246" y="3745616"/>
            <a:ext cx="0" cy="18669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112CB7-39C2-4A9C-901A-1CD65DBB5A19}"/>
                  </a:ext>
                </a:extLst>
              </p:cNvPr>
              <p:cNvSpPr txBox="1"/>
              <p:nvPr/>
            </p:nvSpPr>
            <p:spPr>
              <a:xfrm>
                <a:off x="3082721" y="4893309"/>
                <a:ext cx="1465979" cy="39190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112CB7-39C2-4A9C-901A-1CD65DBB5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21" y="4893309"/>
                <a:ext cx="1465979" cy="391902"/>
              </a:xfrm>
              <a:prstGeom prst="rect">
                <a:avLst/>
              </a:prstGeom>
              <a:blipFill>
                <a:blip r:embed="rId5"/>
                <a:stretch>
                  <a:fillRect l="-2479" r="-1653" b="-454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3">
            <a:extLst>
              <a:ext uri="{FF2B5EF4-FFF2-40B4-BE49-F238E27FC236}">
                <a16:creationId xmlns:a16="http://schemas.microsoft.com/office/drawing/2014/main" id="{9FDE9848-9527-4362-AA18-C1A12FE4ABA5}"/>
              </a:ext>
            </a:extLst>
          </p:cNvPr>
          <p:cNvSpPr/>
          <p:nvPr/>
        </p:nvSpPr>
        <p:spPr bwMode="auto">
          <a:xfrm>
            <a:off x="2653994" y="4965356"/>
            <a:ext cx="407773" cy="148470"/>
          </a:xfrm>
          <a:custGeom>
            <a:avLst/>
            <a:gdLst>
              <a:gd name="connsiteX0" fmla="*/ 407773 w 407773"/>
              <a:gd name="connsiteY0" fmla="*/ 148470 h 148470"/>
              <a:gd name="connsiteX1" fmla="*/ 172994 w 407773"/>
              <a:gd name="connsiteY1" fmla="*/ 189 h 148470"/>
              <a:gd name="connsiteX2" fmla="*/ 0 w 407773"/>
              <a:gd name="connsiteY2" fmla="*/ 123757 h 14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773" h="148470">
                <a:moveTo>
                  <a:pt x="407773" y="148470"/>
                </a:moveTo>
                <a:cubicBezTo>
                  <a:pt x="324364" y="76389"/>
                  <a:pt x="240956" y="4308"/>
                  <a:pt x="172994" y="189"/>
                </a:cubicBezTo>
                <a:cubicBezTo>
                  <a:pt x="105032" y="-3930"/>
                  <a:pt x="52516" y="59913"/>
                  <a:pt x="0" y="12375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F7A1A-67C8-4EB5-BBDA-123FC8E28CAF}"/>
                  </a:ext>
                </a:extLst>
              </p:cNvPr>
              <p:cNvSpPr txBox="1"/>
              <p:nvPr/>
            </p:nvSpPr>
            <p:spPr>
              <a:xfrm>
                <a:off x="3142824" y="5996661"/>
                <a:ext cx="1395447" cy="39190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F7A1A-67C8-4EB5-BBDA-123FC8E2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824" y="5996661"/>
                <a:ext cx="1395447" cy="391902"/>
              </a:xfrm>
              <a:prstGeom prst="rect">
                <a:avLst/>
              </a:prstGeom>
              <a:blipFill>
                <a:blip r:embed="rId6"/>
                <a:stretch>
                  <a:fillRect l="-2609" r="-2174" b="-454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">
            <a:extLst>
              <a:ext uri="{FF2B5EF4-FFF2-40B4-BE49-F238E27FC236}">
                <a16:creationId xmlns:a16="http://schemas.microsoft.com/office/drawing/2014/main" id="{30AC9567-F340-442A-A7D8-807B768C8AB0}"/>
              </a:ext>
            </a:extLst>
          </p:cNvPr>
          <p:cNvSpPr/>
          <p:nvPr/>
        </p:nvSpPr>
        <p:spPr bwMode="auto">
          <a:xfrm>
            <a:off x="2479318" y="5486050"/>
            <a:ext cx="642552" cy="715714"/>
          </a:xfrm>
          <a:custGeom>
            <a:avLst/>
            <a:gdLst>
              <a:gd name="connsiteX0" fmla="*/ 642552 w 642552"/>
              <a:gd name="connsiteY0" fmla="*/ 766119 h 766119"/>
              <a:gd name="connsiteX1" fmla="*/ 111211 w 642552"/>
              <a:gd name="connsiteY1" fmla="*/ 605481 h 766119"/>
              <a:gd name="connsiteX2" fmla="*/ 0 w 642552"/>
              <a:gd name="connsiteY2" fmla="*/ 0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552" h="766119">
                <a:moveTo>
                  <a:pt x="642552" y="766119"/>
                </a:moveTo>
                <a:cubicBezTo>
                  <a:pt x="430427" y="749643"/>
                  <a:pt x="218303" y="733167"/>
                  <a:pt x="111211" y="605481"/>
                </a:cubicBezTo>
                <a:cubicBezTo>
                  <a:pt x="4119" y="477795"/>
                  <a:pt x="2059" y="238897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 animBg="1"/>
      <p:bldP spid="12" grpId="0"/>
      <p:bldP spid="1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Example 2: Determining Friction </a:t>
            </a:r>
            <a:r>
              <a:rPr lang="en-US" altLang="en-US" sz="4000" dirty="0">
                <a:solidFill>
                  <a:schemeClr val="bg2"/>
                </a:solidFill>
              </a:rPr>
              <a:t>(Balanced Forces)</a:t>
            </a:r>
          </a:p>
        </p:txBody>
      </p:sp>
      <p:sp>
        <p:nvSpPr>
          <p:cNvPr id="18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1792288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Assume that the man in the figure is pushing a 25 kg wooden crate across a wooden floor at a constant speed of 1 m/s.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dirty="0"/>
              <a:t>How much force is exerted on the crate?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557588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9472" name="Group 32"/>
          <p:cNvGrpSpPr>
            <a:grpSpLocks/>
          </p:cNvGrpSpPr>
          <p:nvPr/>
        </p:nvGrpSpPr>
        <p:grpSpPr bwMode="auto">
          <a:xfrm>
            <a:off x="2973388" y="4371975"/>
            <a:ext cx="2662237" cy="1908175"/>
            <a:chOff x="335" y="2322"/>
            <a:chExt cx="1677" cy="1202"/>
          </a:xfrm>
        </p:grpSpPr>
        <p:sp>
          <p:nvSpPr>
            <p:cNvPr id="189473" name="Oval 33"/>
            <p:cNvSpPr>
              <a:spLocks noChangeArrowheads="1"/>
            </p:cNvSpPr>
            <p:nvPr/>
          </p:nvSpPr>
          <p:spPr bwMode="auto">
            <a:xfrm>
              <a:off x="1134" y="2322"/>
              <a:ext cx="878" cy="94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Text Box 34"/>
            <p:cNvSpPr txBox="1">
              <a:spLocks noChangeArrowheads="1"/>
            </p:cNvSpPr>
            <p:nvPr/>
          </p:nvSpPr>
          <p:spPr bwMode="auto">
            <a:xfrm>
              <a:off x="335" y="3293"/>
              <a:ext cx="5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System</a:t>
              </a:r>
            </a:p>
          </p:txBody>
        </p:sp>
        <p:sp>
          <p:nvSpPr>
            <p:cNvPr id="189475" name="Line 35"/>
            <p:cNvSpPr>
              <a:spLocks noChangeShapeType="1"/>
            </p:cNvSpPr>
            <p:nvPr/>
          </p:nvSpPr>
          <p:spPr bwMode="auto">
            <a:xfrm flipV="1">
              <a:off x="887" y="3154"/>
              <a:ext cx="39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9487" name="Group 47"/>
          <p:cNvGrpSpPr>
            <a:grpSpLocks/>
          </p:cNvGrpSpPr>
          <p:nvPr/>
        </p:nvGrpSpPr>
        <p:grpSpPr bwMode="auto">
          <a:xfrm>
            <a:off x="3663950" y="3840163"/>
            <a:ext cx="2911475" cy="2562225"/>
            <a:chOff x="770" y="2410"/>
            <a:chExt cx="1834" cy="1614"/>
          </a:xfrm>
        </p:grpSpPr>
        <p:grpSp>
          <p:nvGrpSpPr>
            <p:cNvPr id="189446" name="Group 6"/>
            <p:cNvGrpSpPr>
              <a:grpSpLocks/>
            </p:cNvGrpSpPr>
            <p:nvPr/>
          </p:nvGrpSpPr>
          <p:grpSpPr bwMode="auto">
            <a:xfrm>
              <a:off x="1015" y="2555"/>
              <a:ext cx="1039" cy="1360"/>
              <a:chOff x="2731" y="2609"/>
              <a:chExt cx="1039" cy="1360"/>
            </a:xfrm>
          </p:grpSpPr>
          <p:grpSp>
            <p:nvGrpSpPr>
              <p:cNvPr id="189447" name="Group 7"/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189448" name="Line 8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9449" name="Line 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189450" name="Group 10"/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189451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945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945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2066" y="3102"/>
              <a:ext cx="53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endParaRPr lang="en-US" altLang="en-US" sz="2000" b="1"/>
            </a:p>
          </p:txBody>
        </p:sp>
        <p:sp>
          <p:nvSpPr>
            <p:cNvPr id="189456" name="Text Box 16"/>
            <p:cNvSpPr txBox="1">
              <a:spLocks noChangeArrowheads="1"/>
            </p:cNvSpPr>
            <p:nvPr/>
          </p:nvSpPr>
          <p:spPr bwMode="auto">
            <a:xfrm>
              <a:off x="770" y="3106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189457" name="Text Box 17"/>
            <p:cNvSpPr txBox="1">
              <a:spLocks noChangeArrowheads="1"/>
            </p:cNvSpPr>
            <p:nvPr/>
          </p:nvSpPr>
          <p:spPr bwMode="auto">
            <a:xfrm>
              <a:off x="1582" y="2410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189458" name="Text Box 18"/>
            <p:cNvSpPr txBox="1">
              <a:spLocks noChangeArrowheads="1"/>
            </p:cNvSpPr>
            <p:nvPr/>
          </p:nvSpPr>
          <p:spPr bwMode="auto">
            <a:xfrm>
              <a:off x="1602" y="3774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Diagram the Problem</a:t>
            </a:r>
          </a:p>
        </p:txBody>
      </p:sp>
      <p:pic>
        <p:nvPicPr>
          <p:cNvPr id="19050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839913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501" name="Group 37"/>
          <p:cNvGrpSpPr>
            <a:grpSpLocks/>
          </p:cNvGrpSpPr>
          <p:nvPr/>
        </p:nvGrpSpPr>
        <p:grpSpPr bwMode="auto">
          <a:xfrm>
            <a:off x="1174750" y="2654300"/>
            <a:ext cx="2662238" cy="1908175"/>
            <a:chOff x="335" y="2322"/>
            <a:chExt cx="1677" cy="1202"/>
          </a:xfrm>
        </p:grpSpPr>
        <p:sp>
          <p:nvSpPr>
            <p:cNvPr id="190502" name="Oval 38"/>
            <p:cNvSpPr>
              <a:spLocks noChangeArrowheads="1"/>
            </p:cNvSpPr>
            <p:nvPr/>
          </p:nvSpPr>
          <p:spPr bwMode="auto">
            <a:xfrm>
              <a:off x="1134" y="2322"/>
              <a:ext cx="878" cy="94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03" name="Text Box 39"/>
            <p:cNvSpPr txBox="1">
              <a:spLocks noChangeArrowheads="1"/>
            </p:cNvSpPr>
            <p:nvPr/>
          </p:nvSpPr>
          <p:spPr bwMode="auto">
            <a:xfrm>
              <a:off x="335" y="3293"/>
              <a:ext cx="5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System</a:t>
              </a:r>
            </a:p>
          </p:txBody>
        </p:sp>
        <p:sp>
          <p:nvSpPr>
            <p:cNvPr id="190504" name="Line 40"/>
            <p:cNvSpPr>
              <a:spLocks noChangeShapeType="1"/>
            </p:cNvSpPr>
            <p:nvPr/>
          </p:nvSpPr>
          <p:spPr bwMode="auto">
            <a:xfrm flipV="1">
              <a:off x="887" y="3154"/>
              <a:ext cx="39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0505" name="Group 41"/>
          <p:cNvGrpSpPr>
            <a:grpSpLocks/>
          </p:cNvGrpSpPr>
          <p:nvPr/>
        </p:nvGrpSpPr>
        <p:grpSpPr bwMode="auto">
          <a:xfrm>
            <a:off x="1865313" y="2122488"/>
            <a:ext cx="2911475" cy="2562225"/>
            <a:chOff x="770" y="2410"/>
            <a:chExt cx="1834" cy="1614"/>
          </a:xfrm>
        </p:grpSpPr>
        <p:grpSp>
          <p:nvGrpSpPr>
            <p:cNvPr id="190506" name="Group 42"/>
            <p:cNvGrpSpPr>
              <a:grpSpLocks/>
            </p:cNvGrpSpPr>
            <p:nvPr/>
          </p:nvGrpSpPr>
          <p:grpSpPr bwMode="auto">
            <a:xfrm>
              <a:off x="1015" y="2555"/>
              <a:ext cx="1039" cy="1360"/>
              <a:chOff x="2731" y="2609"/>
              <a:chExt cx="1039" cy="1360"/>
            </a:xfrm>
          </p:grpSpPr>
          <p:grpSp>
            <p:nvGrpSpPr>
              <p:cNvPr id="190507" name="Group 43"/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190508" name="Line 44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0509" name="Line 45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190510" name="Group 46"/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190511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051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0513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0514" name="Text Box 50"/>
            <p:cNvSpPr txBox="1">
              <a:spLocks noChangeArrowheads="1"/>
            </p:cNvSpPr>
            <p:nvPr/>
          </p:nvSpPr>
          <p:spPr bwMode="auto">
            <a:xfrm>
              <a:off x="2066" y="3102"/>
              <a:ext cx="53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endParaRPr lang="en-US" altLang="en-US" sz="2000" b="1"/>
            </a:p>
          </p:txBody>
        </p:sp>
        <p:sp>
          <p:nvSpPr>
            <p:cNvPr id="190515" name="Text Box 51"/>
            <p:cNvSpPr txBox="1">
              <a:spLocks noChangeArrowheads="1"/>
            </p:cNvSpPr>
            <p:nvPr/>
          </p:nvSpPr>
          <p:spPr bwMode="auto">
            <a:xfrm>
              <a:off x="770" y="3106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190516" name="Text Box 52"/>
            <p:cNvSpPr txBox="1">
              <a:spLocks noChangeArrowheads="1"/>
            </p:cNvSpPr>
            <p:nvPr/>
          </p:nvSpPr>
          <p:spPr bwMode="auto">
            <a:xfrm>
              <a:off x="1582" y="2410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190517" name="Text Box 53"/>
            <p:cNvSpPr txBox="1">
              <a:spLocks noChangeArrowheads="1"/>
            </p:cNvSpPr>
            <p:nvPr/>
          </p:nvSpPr>
          <p:spPr bwMode="auto">
            <a:xfrm>
              <a:off x="1602" y="3774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  <p:grpSp>
        <p:nvGrpSpPr>
          <p:cNvPr id="190518" name="Group 54"/>
          <p:cNvGrpSpPr>
            <a:grpSpLocks/>
          </p:cNvGrpSpPr>
          <p:nvPr/>
        </p:nvGrpSpPr>
        <p:grpSpPr bwMode="auto">
          <a:xfrm>
            <a:off x="5573713" y="2130425"/>
            <a:ext cx="2911475" cy="2562225"/>
            <a:chOff x="770" y="2410"/>
            <a:chExt cx="1834" cy="1614"/>
          </a:xfrm>
        </p:grpSpPr>
        <p:grpSp>
          <p:nvGrpSpPr>
            <p:cNvPr id="190519" name="Group 55"/>
            <p:cNvGrpSpPr>
              <a:grpSpLocks/>
            </p:cNvGrpSpPr>
            <p:nvPr/>
          </p:nvGrpSpPr>
          <p:grpSpPr bwMode="auto">
            <a:xfrm>
              <a:off x="1015" y="2555"/>
              <a:ext cx="1039" cy="1360"/>
              <a:chOff x="2731" y="2609"/>
              <a:chExt cx="1039" cy="1360"/>
            </a:xfrm>
          </p:grpSpPr>
          <p:grpSp>
            <p:nvGrpSpPr>
              <p:cNvPr id="190520" name="Group 56"/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190521" name="Line 57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0522" name="Line 58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190523" name="Group 59"/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190524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052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0526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0527" name="Text Box 63"/>
            <p:cNvSpPr txBox="1">
              <a:spLocks noChangeArrowheads="1"/>
            </p:cNvSpPr>
            <p:nvPr/>
          </p:nvSpPr>
          <p:spPr bwMode="auto">
            <a:xfrm>
              <a:off x="2066" y="3102"/>
              <a:ext cx="53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endParaRPr lang="en-US" altLang="en-US" sz="2000" b="1"/>
            </a:p>
          </p:txBody>
        </p:sp>
        <p:sp>
          <p:nvSpPr>
            <p:cNvPr id="190528" name="Text Box 64"/>
            <p:cNvSpPr txBox="1">
              <a:spLocks noChangeArrowheads="1"/>
            </p:cNvSpPr>
            <p:nvPr/>
          </p:nvSpPr>
          <p:spPr bwMode="auto">
            <a:xfrm>
              <a:off x="770" y="3106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190529" name="Text Box 65"/>
            <p:cNvSpPr txBox="1">
              <a:spLocks noChangeArrowheads="1"/>
            </p:cNvSpPr>
            <p:nvPr/>
          </p:nvSpPr>
          <p:spPr bwMode="auto">
            <a:xfrm>
              <a:off x="1582" y="2410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190530" name="Text Box 66"/>
            <p:cNvSpPr txBox="1">
              <a:spLocks noChangeArrowheads="1"/>
            </p:cNvSpPr>
            <p:nvPr/>
          </p:nvSpPr>
          <p:spPr bwMode="auto">
            <a:xfrm>
              <a:off x="1602" y="3774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  <p:sp>
        <p:nvSpPr>
          <p:cNvPr id="190531" name="Text Box 67"/>
          <p:cNvSpPr txBox="1">
            <a:spLocks noChangeArrowheads="1"/>
          </p:cNvSpPr>
          <p:nvPr/>
        </p:nvSpPr>
        <p:spPr bwMode="auto">
          <a:xfrm>
            <a:off x="722313" y="5062538"/>
            <a:ext cx="76962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371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y-direction: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N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=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g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x-direction: 	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net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=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applied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-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pPr lvl="1"/>
            <a:r>
              <a:rPr lang="en-US" altLang="en-US" sz="1800" b="1">
                <a:solidFill>
                  <a:schemeClr val="tx2"/>
                </a:solidFill>
                <a:latin typeface="Tahoma" panose="020B0604030504040204" pitchFamily="34" charset="0"/>
              </a:rPr>
              <a:t>Since the crate is moving with constant speed, </a:t>
            </a:r>
          </a:p>
          <a:p>
            <a:pPr lvl="1"/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a = 0,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net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= 0, and </a:t>
            </a:r>
            <a:r>
              <a:rPr lang="en-US" altLang="en-US" sz="2000" b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applied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= </a:t>
            </a:r>
            <a:r>
              <a:rPr lang="en-US" altLang="en-US" sz="2000" b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</a:p>
        </p:txBody>
      </p:sp>
      <p:grpSp>
        <p:nvGrpSpPr>
          <p:cNvPr id="190541" name="Group 77"/>
          <p:cNvGrpSpPr>
            <a:grpSpLocks/>
          </p:cNvGrpSpPr>
          <p:nvPr/>
        </p:nvGrpSpPr>
        <p:grpSpPr bwMode="auto">
          <a:xfrm>
            <a:off x="593725" y="2063750"/>
            <a:ext cx="4443413" cy="3214688"/>
            <a:chOff x="374" y="1300"/>
            <a:chExt cx="2799" cy="2025"/>
          </a:xfrm>
        </p:grpSpPr>
        <p:grpSp>
          <p:nvGrpSpPr>
            <p:cNvPr id="190532" name="Group 68"/>
            <p:cNvGrpSpPr>
              <a:grpSpLocks/>
            </p:cNvGrpSpPr>
            <p:nvPr/>
          </p:nvGrpSpPr>
          <p:grpSpPr bwMode="auto">
            <a:xfrm>
              <a:off x="374" y="1300"/>
              <a:ext cx="322" cy="1772"/>
              <a:chOff x="635" y="1300"/>
              <a:chExt cx="322" cy="1772"/>
            </a:xfrm>
          </p:grpSpPr>
          <p:sp>
            <p:nvSpPr>
              <p:cNvPr id="190533" name="Line 69"/>
              <p:cNvSpPr>
                <a:spLocks noChangeShapeType="1"/>
              </p:cNvSpPr>
              <p:nvPr/>
            </p:nvSpPr>
            <p:spPr bwMode="auto">
              <a:xfrm flipV="1">
                <a:off x="957" y="1344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0534" name="Text Box 70"/>
              <p:cNvSpPr txBox="1">
                <a:spLocks noChangeArrowheads="1"/>
              </p:cNvSpPr>
              <p:nvPr/>
            </p:nvSpPr>
            <p:spPr bwMode="auto">
              <a:xfrm>
                <a:off x="635" y="1300"/>
                <a:ext cx="2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+y</a:t>
                </a:r>
              </a:p>
            </p:txBody>
          </p:sp>
        </p:grpSp>
        <p:sp>
          <p:nvSpPr>
            <p:cNvPr id="190536" name="Line 72"/>
            <p:cNvSpPr>
              <a:spLocks noChangeAspect="1" noChangeShapeType="1"/>
            </p:cNvSpPr>
            <p:nvPr/>
          </p:nvSpPr>
          <p:spPr bwMode="auto">
            <a:xfrm rot="5400000" flipV="1">
              <a:off x="1898" y="1871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0537" name="Text Box 73"/>
            <p:cNvSpPr txBox="1">
              <a:spLocks noChangeArrowheads="1"/>
            </p:cNvSpPr>
            <p:nvPr/>
          </p:nvSpPr>
          <p:spPr bwMode="auto">
            <a:xfrm>
              <a:off x="2880" y="3094"/>
              <a:ext cx="2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+x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3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State the Known and Unknowns</a:t>
            </a:r>
          </a:p>
        </p:txBody>
      </p:sp>
      <p:sp>
        <p:nvSpPr>
          <p:cNvPr id="191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What is known?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n-US" altLang="en-US"/>
              <a:t>Mass (m) = 25 kg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n-US" altLang="en-US"/>
              <a:t>Speed = 1 m/s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n-US" altLang="en-US"/>
              <a:t>Acceleration (a) = 0 m/s</a:t>
            </a:r>
            <a:r>
              <a:rPr lang="en-US" altLang="en-US" baseline="30000"/>
              <a:t>2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n-US" altLang="en-US">
                <a:sym typeface="Symbol" panose="05050102010706020507" pitchFamily="18" charset="2"/>
              </a:rPr>
              <a:t></a:t>
            </a:r>
            <a:r>
              <a:rPr lang="en-US" altLang="en-US" baseline="-25000">
                <a:sym typeface="MT Symbol" pitchFamily="82" charset="2"/>
              </a:rPr>
              <a:t>k</a:t>
            </a:r>
            <a:r>
              <a:rPr lang="en-US" altLang="en-US">
                <a:sym typeface="MT Symbol" pitchFamily="82" charset="2"/>
              </a:rPr>
              <a:t> = 0.3 (wood on wood from reference table)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What is not known?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n-US" altLang="en-US" b="1"/>
              <a:t>F</a:t>
            </a:r>
            <a:r>
              <a:rPr lang="en-US" altLang="en-US" baseline="-25000"/>
              <a:t>applied</a:t>
            </a:r>
            <a:r>
              <a:rPr lang="en-US" altLang="en-US"/>
              <a:t>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Perform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25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905000"/>
                <a:ext cx="7931150" cy="4578350"/>
              </a:xfrm>
            </p:spPr>
            <p:txBody>
              <a:bodyPr/>
              <a:lstStyle/>
              <a:p>
                <a:r>
                  <a:rPr lang="en-US" altLang="en-US" dirty="0"/>
                  <a:t>y-direction: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altLang="en-US" dirty="0"/>
                  <a:t>	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(Note: horizontal surface)</a:t>
                </a:r>
              </a:p>
              <a:p>
                <a:pPr lvl="1"/>
                <a:endParaRPr lang="en-US" altLang="en-US" sz="800" dirty="0"/>
              </a:p>
              <a:p>
                <a:r>
                  <a:rPr lang="en-US" altLang="en-US" dirty="0"/>
                  <a:t>x-direction: Since a = 0, </a:t>
                </a:r>
                <a:r>
                  <a:rPr lang="en-US" altLang="en-US" dirty="0" err="1"/>
                  <a:t>F</a:t>
                </a:r>
                <a:r>
                  <a:rPr lang="en-US" altLang="en-US" baseline="-25000" dirty="0" err="1"/>
                  <a:t>net</a:t>
                </a:r>
                <a:r>
                  <a:rPr lang="en-US" altLang="en-US" dirty="0"/>
                  <a:t> = 0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𝑎𝑝𝑝𝑙𝑖𝑒𝑑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dirty="0"/>
                  <a:t>		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𝑎𝑝𝑝𝑙𝑖𝑒𝑑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en-US" sz="900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𝑎𝑝𝑝𝑙𝑖𝑒</m:t>
                    </m:r>
                    <m:r>
                      <a:rPr lang="en-US" altLang="en-US" sz="2400" i="1" baseline="-25000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  <a:sym typeface="MT Symbol" pitchFamily="82" charset="2"/>
                      </a:rPr>
                      <m:t>𝑘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  <a:sym typeface="MT Symbol" pitchFamily="82" charset="2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  <a:sym typeface="MT Symbol" pitchFamily="82" charset="2"/>
                      </a:rPr>
                      <m:t>𝑁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MT Symbol" pitchFamily="82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MT Symbol" pitchFamily="82" charset="2"/>
                      </a:rPr>
                      <m:t> 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  <a:sym typeface="MT Symbol" pitchFamily="82" charset="2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  <a:sym typeface="MT Symbol" pitchFamily="82" charset="2"/>
                      </a:rPr>
                      <m:t>𝑎𝑝𝑝𝑙𝑖𝑒𝑑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  <a:sym typeface="MT Symbol" pitchFamily="82" charset="2"/>
                      </a:rPr>
                      <m:t>𝑘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  <a:sym typeface="MT Symbol" pitchFamily="82" charset="2"/>
                      </a:rPr>
                      <m:t>𝑚𝑔</m:t>
                    </m:r>
                  </m:oMath>
                </a14:m>
                <a:endParaRPr lang="en-US" altLang="en-US" sz="2400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𝑎𝑝𝑝𝑙𝑖𝑒𝑑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=(0.3)(25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)(9.8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𝑎𝑝𝑝𝑙𝑖𝑒𝑑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=73.5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925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05000"/>
                <a:ext cx="7931150" cy="4578350"/>
              </a:xfrm>
              <a:blipFill>
                <a:blip r:embed="rId2"/>
                <a:stretch>
                  <a:fillRect l="-1691" t="-1731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1265873" y="5600700"/>
            <a:ext cx="2902017" cy="5826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520" name="Group 8"/>
          <p:cNvGrpSpPr>
            <a:grpSpLocks/>
          </p:cNvGrpSpPr>
          <p:nvPr/>
        </p:nvGrpSpPr>
        <p:grpSpPr bwMode="auto">
          <a:xfrm>
            <a:off x="1673225" y="3641725"/>
            <a:ext cx="733425" cy="601663"/>
            <a:chOff x="1054" y="2294"/>
            <a:chExt cx="462" cy="379"/>
          </a:xfrm>
        </p:grpSpPr>
        <p:sp>
          <p:nvSpPr>
            <p:cNvPr id="192517" name="Line 5"/>
            <p:cNvSpPr>
              <a:spLocks noChangeShapeType="1"/>
            </p:cNvSpPr>
            <p:nvPr/>
          </p:nvSpPr>
          <p:spPr bwMode="auto">
            <a:xfrm flipV="1">
              <a:off x="1054" y="2443"/>
              <a:ext cx="29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2518" name="Rectangle 6"/>
            <p:cNvSpPr>
              <a:spLocks noChangeArrowheads="1"/>
            </p:cNvSpPr>
            <p:nvPr/>
          </p:nvSpPr>
          <p:spPr bwMode="auto">
            <a:xfrm>
              <a:off x="1313" y="2294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0</a:t>
              </a:r>
            </a:p>
          </p:txBody>
        </p:sp>
      </p:grpSp>
      <p:sp>
        <p:nvSpPr>
          <p:cNvPr id="192521" name="AutoShape 9"/>
          <p:cNvSpPr>
            <a:spLocks noChangeArrowheads="1"/>
          </p:cNvSpPr>
          <p:nvPr/>
        </p:nvSpPr>
        <p:spPr bwMode="auto">
          <a:xfrm>
            <a:off x="3940969" y="4891046"/>
            <a:ext cx="2363578" cy="147779"/>
          </a:xfrm>
          <a:prstGeom prst="rightArrow">
            <a:avLst>
              <a:gd name="adj1" fmla="val 50000"/>
              <a:gd name="adj2" fmla="val 249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uiExpand="1" build="p"/>
      <p:bldP spid="192516" grpId="0" animBg="1"/>
      <p:bldP spid="1925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557588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Example 3: Determining Friction </a:t>
            </a:r>
            <a:r>
              <a:rPr lang="en-US" altLang="en-US" sz="4000">
                <a:solidFill>
                  <a:schemeClr val="bg2"/>
                </a:solidFill>
              </a:rPr>
              <a:t>(Unbalanced Forces)</a:t>
            </a:r>
          </a:p>
        </p:txBody>
      </p:sp>
      <p:sp>
        <p:nvSpPr>
          <p:cNvPr id="193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3913" y="1644650"/>
            <a:ext cx="7772400" cy="1792288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600"/>
              <a:t>Assume that the man in the figure is pushing a 25 kg wooden crate across a wooden floor at a speed of 1 m/s with a force of 73.5 N. 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If he doubled the force on the crate, what would the acceleration be?</a:t>
            </a:r>
          </a:p>
        </p:txBody>
      </p:sp>
      <p:grpSp>
        <p:nvGrpSpPr>
          <p:cNvPr id="193541" name="Group 5"/>
          <p:cNvGrpSpPr>
            <a:grpSpLocks/>
          </p:cNvGrpSpPr>
          <p:nvPr/>
        </p:nvGrpSpPr>
        <p:grpSpPr bwMode="auto">
          <a:xfrm>
            <a:off x="2973388" y="4371975"/>
            <a:ext cx="2662237" cy="1908175"/>
            <a:chOff x="335" y="2322"/>
            <a:chExt cx="1677" cy="1202"/>
          </a:xfrm>
        </p:grpSpPr>
        <p:sp>
          <p:nvSpPr>
            <p:cNvPr id="193542" name="Oval 6"/>
            <p:cNvSpPr>
              <a:spLocks noChangeArrowheads="1"/>
            </p:cNvSpPr>
            <p:nvPr/>
          </p:nvSpPr>
          <p:spPr bwMode="auto">
            <a:xfrm>
              <a:off x="1134" y="2322"/>
              <a:ext cx="878" cy="94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Text Box 7"/>
            <p:cNvSpPr txBox="1">
              <a:spLocks noChangeArrowheads="1"/>
            </p:cNvSpPr>
            <p:nvPr/>
          </p:nvSpPr>
          <p:spPr bwMode="auto">
            <a:xfrm>
              <a:off x="335" y="3293"/>
              <a:ext cx="5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System</a:t>
              </a:r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 flipV="1">
              <a:off x="887" y="3154"/>
              <a:ext cx="39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3545" name="Group 9"/>
          <p:cNvGrpSpPr>
            <a:grpSpLocks/>
          </p:cNvGrpSpPr>
          <p:nvPr/>
        </p:nvGrpSpPr>
        <p:grpSpPr bwMode="auto">
          <a:xfrm>
            <a:off x="3663950" y="3840163"/>
            <a:ext cx="2911475" cy="2562225"/>
            <a:chOff x="770" y="2410"/>
            <a:chExt cx="1834" cy="1614"/>
          </a:xfrm>
        </p:grpSpPr>
        <p:grpSp>
          <p:nvGrpSpPr>
            <p:cNvPr id="193546" name="Group 10"/>
            <p:cNvGrpSpPr>
              <a:grpSpLocks/>
            </p:cNvGrpSpPr>
            <p:nvPr/>
          </p:nvGrpSpPr>
          <p:grpSpPr bwMode="auto">
            <a:xfrm>
              <a:off x="1015" y="2555"/>
              <a:ext cx="1039" cy="1360"/>
              <a:chOff x="2731" y="2609"/>
              <a:chExt cx="1039" cy="1360"/>
            </a:xfrm>
          </p:grpSpPr>
          <p:grpSp>
            <p:nvGrpSpPr>
              <p:cNvPr id="193547" name="Group 11"/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193548" name="Line 12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3549" name="Line 13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193550" name="Group 14"/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193551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355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9355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3554" name="Text Box 18"/>
            <p:cNvSpPr txBox="1">
              <a:spLocks noChangeArrowheads="1"/>
            </p:cNvSpPr>
            <p:nvPr/>
          </p:nvSpPr>
          <p:spPr bwMode="auto">
            <a:xfrm>
              <a:off x="2066" y="3102"/>
              <a:ext cx="53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endParaRPr lang="en-US" altLang="en-US" sz="2000" b="1"/>
            </a:p>
          </p:txBody>
        </p:sp>
        <p:sp>
          <p:nvSpPr>
            <p:cNvPr id="193555" name="Text Box 19"/>
            <p:cNvSpPr txBox="1">
              <a:spLocks noChangeArrowheads="1"/>
            </p:cNvSpPr>
            <p:nvPr/>
          </p:nvSpPr>
          <p:spPr bwMode="auto">
            <a:xfrm>
              <a:off x="770" y="3106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193556" name="Text Box 20"/>
            <p:cNvSpPr txBox="1">
              <a:spLocks noChangeArrowheads="1"/>
            </p:cNvSpPr>
            <p:nvPr/>
          </p:nvSpPr>
          <p:spPr bwMode="auto">
            <a:xfrm>
              <a:off x="1582" y="2410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193557" name="Text Box 21"/>
            <p:cNvSpPr txBox="1">
              <a:spLocks noChangeArrowheads="1"/>
            </p:cNvSpPr>
            <p:nvPr/>
          </p:nvSpPr>
          <p:spPr bwMode="auto">
            <a:xfrm>
              <a:off x="1602" y="3774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Diagram the Problem</a:t>
            </a:r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839913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564" name="Group 4"/>
          <p:cNvGrpSpPr>
            <a:grpSpLocks/>
          </p:cNvGrpSpPr>
          <p:nvPr/>
        </p:nvGrpSpPr>
        <p:grpSpPr bwMode="auto">
          <a:xfrm>
            <a:off x="1174750" y="2654300"/>
            <a:ext cx="2662238" cy="1908175"/>
            <a:chOff x="335" y="2322"/>
            <a:chExt cx="1677" cy="1202"/>
          </a:xfrm>
        </p:grpSpPr>
        <p:sp>
          <p:nvSpPr>
            <p:cNvPr id="194565" name="Oval 5"/>
            <p:cNvSpPr>
              <a:spLocks noChangeArrowheads="1"/>
            </p:cNvSpPr>
            <p:nvPr/>
          </p:nvSpPr>
          <p:spPr bwMode="auto">
            <a:xfrm>
              <a:off x="1134" y="2322"/>
              <a:ext cx="878" cy="94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6" name="Text Box 6"/>
            <p:cNvSpPr txBox="1">
              <a:spLocks noChangeArrowheads="1"/>
            </p:cNvSpPr>
            <p:nvPr/>
          </p:nvSpPr>
          <p:spPr bwMode="auto">
            <a:xfrm>
              <a:off x="335" y="3293"/>
              <a:ext cx="5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System</a:t>
              </a:r>
            </a:p>
          </p:txBody>
        </p:sp>
        <p:sp>
          <p:nvSpPr>
            <p:cNvPr id="194567" name="Line 7"/>
            <p:cNvSpPr>
              <a:spLocks noChangeShapeType="1"/>
            </p:cNvSpPr>
            <p:nvPr/>
          </p:nvSpPr>
          <p:spPr bwMode="auto">
            <a:xfrm flipV="1">
              <a:off x="887" y="3154"/>
              <a:ext cx="39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571" name="Line 11"/>
          <p:cNvSpPr>
            <a:spLocks noChangeShapeType="1"/>
          </p:cNvSpPr>
          <p:nvPr/>
        </p:nvSpPr>
        <p:spPr bwMode="auto">
          <a:xfrm rot="5400000" flipH="1" flipV="1">
            <a:off x="3119438" y="2646362"/>
            <a:ext cx="0" cy="1571625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endParaRPr lang="en-US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 rot="-5400000" flipH="1" flipV="1">
            <a:off x="2647157" y="3039268"/>
            <a:ext cx="0" cy="785813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endParaRPr lang="en-US"/>
          </a:p>
        </p:txBody>
      </p:sp>
      <p:grpSp>
        <p:nvGrpSpPr>
          <p:cNvPr id="194573" name="Group 13"/>
          <p:cNvGrpSpPr>
            <a:grpSpLocks/>
          </p:cNvGrpSpPr>
          <p:nvPr/>
        </p:nvGrpSpPr>
        <p:grpSpPr bwMode="auto">
          <a:xfrm>
            <a:off x="3032125" y="2352675"/>
            <a:ext cx="100013" cy="2159000"/>
            <a:chOff x="3444" y="2789"/>
            <a:chExt cx="63" cy="1360"/>
          </a:xfrm>
        </p:grpSpPr>
        <p:sp>
          <p:nvSpPr>
            <p:cNvPr id="194574" name="Line 14"/>
            <p:cNvSpPr>
              <a:spLocks noChangeShapeType="1"/>
            </p:cNvSpPr>
            <p:nvPr/>
          </p:nvSpPr>
          <p:spPr bwMode="auto">
            <a:xfrm flipH="1" flipV="1">
              <a:off x="3474" y="2789"/>
              <a:ext cx="0" cy="66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94575" name="Line 15"/>
            <p:cNvSpPr>
              <a:spLocks noChangeShapeType="1"/>
            </p:cNvSpPr>
            <p:nvPr/>
          </p:nvSpPr>
          <p:spPr bwMode="auto">
            <a:xfrm flipH="1">
              <a:off x="3474" y="3482"/>
              <a:ext cx="0" cy="66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94576" name="Oval 16"/>
            <p:cNvSpPr>
              <a:spLocks noChangeAspect="1" noChangeArrowheads="1"/>
            </p:cNvSpPr>
            <p:nvPr/>
          </p:nvSpPr>
          <p:spPr bwMode="auto">
            <a:xfrm>
              <a:off x="3444" y="3429"/>
              <a:ext cx="63" cy="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3922713" y="3221038"/>
            <a:ext cx="8540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applied</a:t>
            </a:r>
            <a:endParaRPr lang="en-US" altLang="en-US" sz="2000" b="1"/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1865313" y="3227388"/>
            <a:ext cx="3841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f</a:t>
            </a:r>
            <a:endParaRPr lang="en-US" altLang="en-US" sz="2000" b="1"/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3154363" y="2122488"/>
            <a:ext cx="441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N</a:t>
            </a:r>
            <a:endParaRPr lang="en-US" altLang="en-US" sz="2000" b="1"/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3186113" y="4287838"/>
            <a:ext cx="422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g</a:t>
            </a:r>
            <a:endParaRPr lang="en-US" altLang="en-US" sz="2000" b="1"/>
          </a:p>
        </p:txBody>
      </p:sp>
      <p:grpSp>
        <p:nvGrpSpPr>
          <p:cNvPr id="194601" name="Group 41"/>
          <p:cNvGrpSpPr>
            <a:grpSpLocks/>
          </p:cNvGrpSpPr>
          <p:nvPr/>
        </p:nvGrpSpPr>
        <p:grpSpPr bwMode="auto">
          <a:xfrm>
            <a:off x="5868988" y="2130425"/>
            <a:ext cx="2616200" cy="2562225"/>
            <a:chOff x="3697" y="1342"/>
            <a:chExt cx="1648" cy="1614"/>
          </a:xfrm>
        </p:grpSpPr>
        <p:sp>
          <p:nvSpPr>
            <p:cNvPr id="194584" name="Line 24"/>
            <p:cNvSpPr>
              <a:spLocks noChangeShapeType="1"/>
            </p:cNvSpPr>
            <p:nvPr/>
          </p:nvSpPr>
          <p:spPr bwMode="auto">
            <a:xfrm rot="5400000" flipH="1" flipV="1">
              <a:off x="4548" y="1919"/>
              <a:ext cx="0" cy="49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94585" name="Line 25"/>
            <p:cNvSpPr>
              <a:spLocks noChangeAspect="1" noChangeShapeType="1"/>
            </p:cNvSpPr>
            <p:nvPr/>
          </p:nvSpPr>
          <p:spPr bwMode="auto">
            <a:xfrm rot="-5400000" flipH="1" flipV="1">
              <a:off x="4115" y="2030"/>
              <a:ext cx="0" cy="27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grpSp>
          <p:nvGrpSpPr>
            <p:cNvPr id="194586" name="Group 26"/>
            <p:cNvGrpSpPr>
              <a:grpSpLocks/>
            </p:cNvGrpSpPr>
            <p:nvPr/>
          </p:nvGrpSpPr>
          <p:grpSpPr bwMode="auto">
            <a:xfrm>
              <a:off x="4246" y="1487"/>
              <a:ext cx="63" cy="1360"/>
              <a:chOff x="3444" y="2789"/>
              <a:chExt cx="63" cy="1360"/>
            </a:xfrm>
          </p:grpSpPr>
          <p:sp>
            <p:nvSpPr>
              <p:cNvPr id="194587" name="Line 27"/>
              <p:cNvSpPr>
                <a:spLocks noChangeShapeType="1"/>
              </p:cNvSpPr>
              <p:nvPr/>
            </p:nvSpPr>
            <p:spPr bwMode="auto">
              <a:xfrm flipH="1" flipV="1">
                <a:off x="3474" y="2789"/>
                <a:ext cx="0" cy="667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/>
              <a:lstStyle/>
              <a:p>
                <a:endParaRPr lang="en-US"/>
              </a:p>
            </p:txBody>
          </p:sp>
          <p:sp>
            <p:nvSpPr>
              <p:cNvPr id="194588" name="Line 28"/>
              <p:cNvSpPr>
                <a:spLocks noChangeShapeType="1"/>
              </p:cNvSpPr>
              <p:nvPr/>
            </p:nvSpPr>
            <p:spPr bwMode="auto">
              <a:xfrm flipH="1">
                <a:off x="3474" y="3482"/>
                <a:ext cx="0" cy="667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/>
              <a:lstStyle/>
              <a:p>
                <a:endParaRPr lang="en-US"/>
              </a:p>
            </p:txBody>
          </p:sp>
          <p:sp>
            <p:nvSpPr>
              <p:cNvPr id="194589" name="Oval 29"/>
              <p:cNvSpPr>
                <a:spLocks noChangeAspect="1" noChangeArrowheads="1"/>
              </p:cNvSpPr>
              <p:nvPr/>
            </p:nvSpPr>
            <p:spPr bwMode="auto">
              <a:xfrm>
                <a:off x="3444" y="3429"/>
                <a:ext cx="63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/>
              </a:p>
            </p:txBody>
          </p:sp>
        </p:grpSp>
        <p:sp>
          <p:nvSpPr>
            <p:cNvPr id="194590" name="Text Box 30"/>
            <p:cNvSpPr txBox="1">
              <a:spLocks noChangeArrowheads="1"/>
            </p:cNvSpPr>
            <p:nvPr/>
          </p:nvSpPr>
          <p:spPr bwMode="auto">
            <a:xfrm>
              <a:off x="4807" y="2034"/>
              <a:ext cx="53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endParaRPr lang="en-US" altLang="en-US" sz="2000" b="1"/>
            </a:p>
          </p:txBody>
        </p:sp>
        <p:sp>
          <p:nvSpPr>
            <p:cNvPr id="194591" name="Text Box 31"/>
            <p:cNvSpPr txBox="1">
              <a:spLocks noChangeArrowheads="1"/>
            </p:cNvSpPr>
            <p:nvPr/>
          </p:nvSpPr>
          <p:spPr bwMode="auto">
            <a:xfrm>
              <a:off x="3697" y="2038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194592" name="Text Box 32"/>
            <p:cNvSpPr txBox="1">
              <a:spLocks noChangeArrowheads="1"/>
            </p:cNvSpPr>
            <p:nvPr/>
          </p:nvSpPr>
          <p:spPr bwMode="auto">
            <a:xfrm>
              <a:off x="4323" y="1342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194593" name="Text Box 33"/>
            <p:cNvSpPr txBox="1">
              <a:spLocks noChangeArrowheads="1"/>
            </p:cNvSpPr>
            <p:nvPr/>
          </p:nvSpPr>
          <p:spPr bwMode="auto">
            <a:xfrm>
              <a:off x="4343" y="2706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722313" y="5176838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371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y-direction: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N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=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g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x-direction: Since a &gt; 0, 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net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= </a:t>
            </a:r>
            <a:r>
              <a:rPr lang="en-US" altLang="en-US" sz="2000" b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applied</a:t>
            </a:r>
            <a:r>
              <a:rPr lang="en-US" altLang="en-US" sz="2000">
                <a:solidFill>
                  <a:schemeClr val="tx2"/>
                </a:solidFill>
                <a:latin typeface="Tahoma" panose="020B0604030504040204" pitchFamily="34" charset="0"/>
              </a:rPr>
              <a:t> - </a:t>
            </a:r>
            <a:r>
              <a:rPr lang="en-US" altLang="en-US" sz="2000" b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 baseline="-25000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grpSp>
        <p:nvGrpSpPr>
          <p:cNvPr id="194600" name="Group 40"/>
          <p:cNvGrpSpPr>
            <a:grpSpLocks/>
          </p:cNvGrpSpPr>
          <p:nvPr/>
        </p:nvGrpSpPr>
        <p:grpSpPr bwMode="auto">
          <a:xfrm>
            <a:off x="593725" y="2063750"/>
            <a:ext cx="4443413" cy="3214688"/>
            <a:chOff x="374" y="1300"/>
            <a:chExt cx="2799" cy="2025"/>
          </a:xfrm>
        </p:grpSpPr>
        <p:grpSp>
          <p:nvGrpSpPr>
            <p:cNvPr id="194595" name="Group 35"/>
            <p:cNvGrpSpPr>
              <a:grpSpLocks/>
            </p:cNvGrpSpPr>
            <p:nvPr/>
          </p:nvGrpSpPr>
          <p:grpSpPr bwMode="auto">
            <a:xfrm>
              <a:off x="374" y="1300"/>
              <a:ext cx="322" cy="1772"/>
              <a:chOff x="635" y="1300"/>
              <a:chExt cx="322" cy="1772"/>
            </a:xfrm>
          </p:grpSpPr>
          <p:sp>
            <p:nvSpPr>
              <p:cNvPr id="194596" name="Line 36"/>
              <p:cNvSpPr>
                <a:spLocks noChangeShapeType="1"/>
              </p:cNvSpPr>
              <p:nvPr/>
            </p:nvSpPr>
            <p:spPr bwMode="auto">
              <a:xfrm flipV="1">
                <a:off x="957" y="1344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4597" name="Text Box 37"/>
              <p:cNvSpPr txBox="1">
                <a:spLocks noChangeArrowheads="1"/>
              </p:cNvSpPr>
              <p:nvPr/>
            </p:nvSpPr>
            <p:spPr bwMode="auto">
              <a:xfrm>
                <a:off x="635" y="1300"/>
                <a:ext cx="2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+y</a:t>
                </a:r>
              </a:p>
            </p:txBody>
          </p:sp>
        </p:grpSp>
        <p:sp>
          <p:nvSpPr>
            <p:cNvPr id="194598" name="Line 38"/>
            <p:cNvSpPr>
              <a:spLocks noChangeAspect="1" noChangeShapeType="1"/>
            </p:cNvSpPr>
            <p:nvPr/>
          </p:nvSpPr>
          <p:spPr bwMode="auto">
            <a:xfrm rot="5400000" flipV="1">
              <a:off x="1898" y="1871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599" name="Text Box 39"/>
            <p:cNvSpPr txBox="1">
              <a:spLocks noChangeArrowheads="1"/>
            </p:cNvSpPr>
            <p:nvPr/>
          </p:nvSpPr>
          <p:spPr bwMode="auto">
            <a:xfrm>
              <a:off x="2880" y="3094"/>
              <a:ext cx="2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+x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Friction?</a:t>
            </a:r>
          </a:p>
        </p:txBody>
      </p:sp>
      <p:sp>
        <p:nvSpPr>
          <p:cNvPr id="202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52475" y="1567136"/>
            <a:ext cx="7918450" cy="1409428"/>
          </a:xfrm>
        </p:spPr>
        <p:txBody>
          <a:bodyPr/>
          <a:lstStyle/>
          <a:p>
            <a:r>
              <a:rPr lang="en-US" altLang="en-US" sz="2400" dirty="0"/>
              <a:t>Friction is a force  that is parallel to the surfaces of two objects that are in contact with one another that resists the relative motion of the two objects.</a:t>
            </a:r>
          </a:p>
        </p:txBody>
      </p:sp>
      <p:grpSp>
        <p:nvGrpSpPr>
          <p:cNvPr id="202767" name="Group 15"/>
          <p:cNvGrpSpPr>
            <a:grpSpLocks/>
          </p:cNvGrpSpPr>
          <p:nvPr/>
        </p:nvGrpSpPr>
        <p:grpSpPr bwMode="auto">
          <a:xfrm flipV="1">
            <a:off x="0" y="5625296"/>
            <a:ext cx="9144000" cy="1232704"/>
            <a:chOff x="405" y="3317"/>
            <a:chExt cx="5162" cy="679"/>
          </a:xfrm>
        </p:grpSpPr>
        <p:pic>
          <p:nvPicPr>
            <p:cNvPr id="202761" name="Picture 9" descr="Roug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72473" r="658" b="671"/>
            <a:stretch>
              <a:fillRect/>
            </a:stretch>
          </p:blipFill>
          <p:spPr bwMode="auto">
            <a:xfrm>
              <a:off x="2988" y="3321"/>
              <a:ext cx="2579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2764" name="Picture 12" descr="Roug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72353" r="658" b="671"/>
            <a:stretch>
              <a:fillRect/>
            </a:stretch>
          </p:blipFill>
          <p:spPr bwMode="auto">
            <a:xfrm>
              <a:off x="405" y="3317"/>
              <a:ext cx="2616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0706" name="Picture 2" descr="Kinetic Friction Animation">
            <a:extLst>
              <a:ext uri="{FF2B5EF4-FFF2-40B4-BE49-F238E27FC236}">
                <a16:creationId xmlns:a16="http://schemas.microsoft.com/office/drawing/2014/main" id="{C6801C48-5D70-462D-85DD-376B58F93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2802324"/>
            <a:ext cx="3763963" cy="28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BC4742-758A-4957-AD29-0FADD51877EB}"/>
              </a:ext>
            </a:extLst>
          </p:cNvPr>
          <p:cNvGrpSpPr/>
          <p:nvPr/>
        </p:nvGrpSpPr>
        <p:grpSpPr>
          <a:xfrm>
            <a:off x="6777038" y="6019800"/>
            <a:ext cx="2366962" cy="815289"/>
            <a:chOff x="1104900" y="4266974"/>
            <a:chExt cx="2371725" cy="6955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565BF9-C271-46F0-ADD2-6B2FB2CF3BAA}"/>
                </a:ext>
              </a:extLst>
            </p:cNvPr>
            <p:cNvSpPr/>
            <p:nvPr/>
          </p:nvSpPr>
          <p:spPr bwMode="auto">
            <a:xfrm>
              <a:off x="1104900" y="4266974"/>
              <a:ext cx="2371725" cy="695551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8B1AF4B-90CD-4790-B31D-34242754E63F}"/>
                </a:ext>
              </a:extLst>
            </p:cNvPr>
            <p:cNvCxnSpPr/>
            <p:nvPr/>
          </p:nvCxnSpPr>
          <p:spPr bwMode="auto">
            <a:xfrm>
              <a:off x="1724025" y="4386263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AB004E-057E-44C6-A2EB-4480B7A693D0}"/>
                </a:ext>
              </a:extLst>
            </p:cNvPr>
            <p:cNvCxnSpPr/>
            <p:nvPr/>
          </p:nvCxnSpPr>
          <p:spPr bwMode="auto">
            <a:xfrm>
              <a:off x="1118916" y="4386263"/>
              <a:ext cx="11525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AF470C-7976-4879-8BDB-8FC78F2A7EDE}"/>
                </a:ext>
              </a:extLst>
            </p:cNvPr>
            <p:cNvCxnSpPr/>
            <p:nvPr/>
          </p:nvCxnSpPr>
          <p:spPr bwMode="auto">
            <a:xfrm>
              <a:off x="1118915" y="4843463"/>
              <a:ext cx="11525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D8997-73E4-4E8F-B1CD-27262FD03DAF}"/>
                </a:ext>
              </a:extLst>
            </p:cNvPr>
            <p:cNvSpPr txBox="1"/>
            <p:nvPr/>
          </p:nvSpPr>
          <p:spPr>
            <a:xfrm>
              <a:off x="1821657" y="4432818"/>
              <a:ext cx="1481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Skin-Depth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State the Known and Unknowns</a:t>
            </a:r>
          </a:p>
        </p:txBody>
      </p:sp>
      <p:sp>
        <p:nvSpPr>
          <p:cNvPr id="19558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known?</a:t>
            </a:r>
          </a:p>
          <a:p>
            <a:pPr lvl="1">
              <a:buFontTx/>
              <a:buChar char="o"/>
            </a:pPr>
            <a:r>
              <a:rPr lang="en-US" altLang="en-US"/>
              <a:t>Force = 147 N</a:t>
            </a:r>
          </a:p>
          <a:p>
            <a:pPr lvl="1">
              <a:buFontTx/>
              <a:buChar char="o"/>
            </a:pPr>
            <a:r>
              <a:rPr lang="en-US" altLang="en-US"/>
              <a:t>Mass (m) = 25 kg</a:t>
            </a:r>
          </a:p>
          <a:p>
            <a:pPr lvl="1">
              <a:buFontTx/>
              <a:buChar char="o"/>
            </a:pPr>
            <a:r>
              <a:rPr lang="en-US" altLang="en-US"/>
              <a:t>Speed = 1 m/s</a:t>
            </a:r>
          </a:p>
          <a:p>
            <a:pPr lvl="1">
              <a:buFontTx/>
              <a:buChar char="o"/>
            </a:pPr>
            <a:r>
              <a:rPr lang="en-US" altLang="en-US">
                <a:sym typeface="Symbol" panose="05050102010706020507" pitchFamily="18" charset="2"/>
              </a:rPr>
              <a:t></a:t>
            </a:r>
            <a:r>
              <a:rPr lang="en-US" altLang="en-US" baseline="-25000">
                <a:sym typeface="MT Symbol" pitchFamily="82" charset="2"/>
              </a:rPr>
              <a:t>k</a:t>
            </a:r>
            <a:r>
              <a:rPr lang="en-US" altLang="en-US">
                <a:sym typeface="MT Symbol" pitchFamily="82" charset="2"/>
              </a:rPr>
              <a:t> = 0.3 (wood on wood)</a:t>
            </a:r>
            <a:endParaRPr lang="en-US" altLang="en-US"/>
          </a:p>
          <a:p>
            <a:r>
              <a:rPr lang="en-US" altLang="en-US"/>
              <a:t>What is not known?</a:t>
            </a:r>
          </a:p>
          <a:p>
            <a:pPr lvl="1">
              <a:buFontTx/>
              <a:buChar char="o"/>
            </a:pPr>
            <a:r>
              <a:rPr lang="en-US" altLang="en-US" b="1"/>
              <a:t>a</a:t>
            </a:r>
            <a:r>
              <a:rPr lang="en-US" altLang="en-US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Perform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25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23762" y="1625868"/>
                <a:ext cx="7931150" cy="4578350"/>
              </a:xfrm>
            </p:spPr>
            <p:txBody>
              <a:bodyPr/>
              <a:lstStyle/>
              <a:p>
                <a:r>
                  <a:rPr lang="en-US" altLang="en-US" dirty="0"/>
                  <a:t>y-direction: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altLang="en-US" dirty="0"/>
                  <a:t>	</a:t>
                </a:r>
                <a:r>
                  <a:rPr lang="en-US" altLang="en-US" dirty="0">
                    <a:solidFill>
                      <a:schemeClr val="tx2"/>
                    </a:solidFill>
                  </a:rPr>
                  <a:t>(Note: horizontal surface)</a:t>
                </a:r>
              </a:p>
              <a:p>
                <a:pPr lvl="1"/>
                <a:endParaRPr lang="en-US" altLang="en-US" sz="800" dirty="0"/>
              </a:p>
              <a:p>
                <a:r>
                  <a:rPr lang="en-US" altLang="en-US" dirty="0"/>
                  <a:t>x-direction: Since a = 0, </a:t>
                </a:r>
                <a:r>
                  <a:rPr lang="en-US" altLang="en-US" dirty="0" err="1"/>
                  <a:t>F</a:t>
                </a:r>
                <a:r>
                  <a:rPr lang="en-US" altLang="en-US" baseline="-25000" dirty="0" err="1"/>
                  <a:t>net</a:t>
                </a:r>
                <a:r>
                  <a:rPr lang="en-US" altLang="en-US" dirty="0"/>
                  <a:t> = 0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𝑎𝑝𝑝𝑙𝑖𝑒𝑑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		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𝑎𝑝𝑝𝑙𝑖𝑒𝑑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𝐹𝑓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en-US" sz="2400" i="1" baseline="-25000" dirty="0" err="1">
                            <a:latin typeface="Cambria Math" panose="02040503050406030204" pitchFamily="18" charset="0"/>
                          </a:rPr>
                          <m:t>𝑎𝑝𝑝𝑙𝑖𝑒𝑑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–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𝐹𝑓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en-US" sz="2400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147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–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73.5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endParaRPr lang="en-US" altLang="en-US" sz="2400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2.9</m:t>
                    </m:r>
                    <m:f>
                      <m:f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925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3762" y="1625868"/>
                <a:ext cx="7931150" cy="4578350"/>
              </a:xfrm>
              <a:blipFill>
                <a:blip r:embed="rId2"/>
                <a:stretch>
                  <a:fillRect l="-1614" t="-1731" r="-692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1195740" y="5721618"/>
            <a:ext cx="2466674" cy="5826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uiExpand="1" build="p"/>
      <p:bldP spid="1925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Example 4: Acceleration and Distance</a:t>
            </a:r>
            <a:r>
              <a:rPr lang="en-US" altLang="en-US" sz="4000" dirty="0">
                <a:solidFill>
                  <a:schemeClr val="bg2"/>
                </a:solidFill>
              </a:rPr>
              <a:t> (Unbalanced Forces)</a:t>
            </a:r>
          </a:p>
        </p:txBody>
      </p:sp>
      <p:sp>
        <p:nvSpPr>
          <p:cNvPr id="18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8457" y="1609723"/>
            <a:ext cx="8146779" cy="26097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Assume that the man in the figure is pushing a 25.0 kg wooden crate across a wooden floor at a constant speed of 5.00 m/s when he suddenly stops pushing on it.</a:t>
            </a:r>
          </a:p>
          <a:p>
            <a:pPr marL="990600" lvl="1" indent="-5334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What is the net force immediately after he stops pushing on the crate?</a:t>
            </a:r>
          </a:p>
          <a:p>
            <a:pPr marL="990600" lvl="1" indent="-5334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What is the acceleration of the crate?</a:t>
            </a:r>
          </a:p>
          <a:p>
            <a:pPr marL="990600" lvl="1" indent="-5334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How far does it travel before coming to a stop?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4" y="4208463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15238-A5F4-4721-8B6D-16B9EF5D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00" y="5398111"/>
            <a:ext cx="1149937" cy="816876"/>
          </a:xfrm>
          <a:prstGeom prst="rect">
            <a:avLst/>
          </a:prstGeom>
        </p:spPr>
      </p:pic>
      <p:grpSp>
        <p:nvGrpSpPr>
          <p:cNvPr id="189487" name="Group 47"/>
          <p:cNvGrpSpPr>
            <a:grpSpLocks/>
          </p:cNvGrpSpPr>
          <p:nvPr/>
        </p:nvGrpSpPr>
        <p:grpSpPr bwMode="auto">
          <a:xfrm>
            <a:off x="1255713" y="4921252"/>
            <a:ext cx="2381250" cy="1731962"/>
            <a:chOff x="770" y="2410"/>
            <a:chExt cx="1834" cy="1614"/>
          </a:xfrm>
        </p:grpSpPr>
        <p:grpSp>
          <p:nvGrpSpPr>
            <p:cNvPr id="189446" name="Group 6"/>
            <p:cNvGrpSpPr>
              <a:grpSpLocks/>
            </p:cNvGrpSpPr>
            <p:nvPr/>
          </p:nvGrpSpPr>
          <p:grpSpPr bwMode="auto">
            <a:xfrm>
              <a:off x="1015" y="2555"/>
              <a:ext cx="1039" cy="1360"/>
              <a:chOff x="2731" y="2609"/>
              <a:chExt cx="1039" cy="1360"/>
            </a:xfrm>
          </p:grpSpPr>
          <p:grpSp>
            <p:nvGrpSpPr>
              <p:cNvPr id="189447" name="Group 7"/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189448" name="Line 8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9449" name="Line 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189450" name="Group 10"/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189451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945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945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2066" y="3102"/>
              <a:ext cx="53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endParaRPr lang="en-US" altLang="en-US" sz="2000" b="1"/>
            </a:p>
          </p:txBody>
        </p:sp>
        <p:sp>
          <p:nvSpPr>
            <p:cNvPr id="189456" name="Text Box 16"/>
            <p:cNvSpPr txBox="1">
              <a:spLocks noChangeArrowheads="1"/>
            </p:cNvSpPr>
            <p:nvPr/>
          </p:nvSpPr>
          <p:spPr bwMode="auto">
            <a:xfrm>
              <a:off x="770" y="3106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189457" name="Text Box 17"/>
            <p:cNvSpPr txBox="1">
              <a:spLocks noChangeArrowheads="1"/>
            </p:cNvSpPr>
            <p:nvPr/>
          </p:nvSpPr>
          <p:spPr bwMode="auto">
            <a:xfrm>
              <a:off x="1582" y="2410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189458" name="Text Box 18"/>
            <p:cNvSpPr txBox="1">
              <a:spLocks noChangeArrowheads="1"/>
            </p:cNvSpPr>
            <p:nvPr/>
          </p:nvSpPr>
          <p:spPr bwMode="auto">
            <a:xfrm>
              <a:off x="1602" y="3774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  <p:grpSp>
        <p:nvGrpSpPr>
          <p:cNvPr id="23" name="Group 47">
            <a:extLst>
              <a:ext uri="{FF2B5EF4-FFF2-40B4-BE49-F238E27FC236}">
                <a16:creationId xmlns:a16="http://schemas.microsoft.com/office/drawing/2014/main" id="{61A14004-70E7-4D38-9297-EB1DF2F0D11C}"/>
              </a:ext>
            </a:extLst>
          </p:cNvPr>
          <p:cNvGrpSpPr>
            <a:grpSpLocks/>
          </p:cNvGrpSpPr>
          <p:nvPr/>
        </p:nvGrpSpPr>
        <p:grpSpPr bwMode="auto">
          <a:xfrm>
            <a:off x="6830222" y="4913315"/>
            <a:ext cx="1425634" cy="1731962"/>
            <a:chOff x="770" y="2410"/>
            <a:chExt cx="1098" cy="1614"/>
          </a:xfrm>
        </p:grpSpPr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21AB138A-ACA5-4A2D-A240-79E3A3E356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" y="2555"/>
              <a:ext cx="553" cy="1360"/>
              <a:chOff x="2731" y="2609"/>
              <a:chExt cx="553" cy="1360"/>
            </a:xfrm>
          </p:grpSpPr>
          <p:sp>
            <p:nvSpPr>
              <p:cNvPr id="35" name="Line 9">
                <a:extLst>
                  <a:ext uri="{FF2B5EF4-FFF2-40B4-BE49-F238E27FC236}">
                    <a16:creationId xmlns:a16="http://schemas.microsoft.com/office/drawing/2014/main" id="{F174FEAD-F27D-4502-A7BB-1C9AAC8FA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2979" y="3042"/>
                <a:ext cx="0" cy="495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/>
              <a:lstStyle/>
              <a:p>
                <a:endParaRPr lang="en-US"/>
              </a:p>
            </p:txBody>
          </p:sp>
          <p:grpSp>
            <p:nvGrpSpPr>
              <p:cNvPr id="30" name="Group 10">
                <a:extLst>
                  <a:ext uri="{FF2B5EF4-FFF2-40B4-BE49-F238E27FC236}">
                    <a16:creationId xmlns:a16="http://schemas.microsoft.com/office/drawing/2014/main" id="{C5A4CF43-0E4B-4CC3-B692-46CD875160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31" name="Line 11">
                  <a:extLst>
                    <a:ext uri="{FF2B5EF4-FFF2-40B4-BE49-F238E27FC236}">
                      <a16:creationId xmlns:a16="http://schemas.microsoft.com/office/drawing/2014/main" id="{B2387F20-8F0E-4390-A039-9E1ADA5A0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32" name="Line 12">
                  <a:extLst>
                    <a:ext uri="{FF2B5EF4-FFF2-40B4-BE49-F238E27FC236}">
                      <a16:creationId xmlns:a16="http://schemas.microsoft.com/office/drawing/2014/main" id="{85DEFFF0-286C-4544-9AE3-78654069A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33" name="Oval 13">
                  <a:extLst>
                    <a:ext uri="{FF2B5EF4-FFF2-40B4-BE49-F238E27FC236}">
                      <a16:creationId xmlns:a16="http://schemas.microsoft.com/office/drawing/2014/main" id="{4C5360DB-95B2-4B4A-90AE-4CA74F079D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6102717A-E55D-4CED-B9C6-D3E1B09A4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3106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468C0224-2AC4-4016-A978-F7F1F6955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2410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28" name="Text Box 18">
              <a:extLst>
                <a:ext uri="{FF2B5EF4-FFF2-40B4-BE49-F238E27FC236}">
                  <a16:creationId xmlns:a16="http://schemas.microsoft.com/office/drawing/2014/main" id="{207FF07A-052E-4021-B479-9109D2C5D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774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6791535E-9B0E-4628-9D93-C11CDE5D2FAC}"/>
              </a:ext>
            </a:extLst>
          </p:cNvPr>
          <p:cNvSpPr/>
          <p:nvPr/>
        </p:nvSpPr>
        <p:spPr bwMode="auto">
          <a:xfrm>
            <a:off x="4082819" y="5686363"/>
            <a:ext cx="1707355" cy="268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61337 -0.0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Diagram the Problem</a:t>
            </a:r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839913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71" name="Line 11"/>
          <p:cNvSpPr>
            <a:spLocks noChangeShapeType="1"/>
          </p:cNvSpPr>
          <p:nvPr/>
        </p:nvSpPr>
        <p:spPr bwMode="auto">
          <a:xfrm rot="5400000" flipH="1" flipV="1">
            <a:off x="3119438" y="2646362"/>
            <a:ext cx="0" cy="1571625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endParaRPr lang="en-US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 rot="-5400000" flipH="1" flipV="1">
            <a:off x="2647157" y="3039268"/>
            <a:ext cx="0" cy="785813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/>
          <a:p>
            <a:endParaRPr lang="en-US"/>
          </a:p>
        </p:txBody>
      </p:sp>
      <p:grpSp>
        <p:nvGrpSpPr>
          <p:cNvPr id="194573" name="Group 13"/>
          <p:cNvGrpSpPr>
            <a:grpSpLocks/>
          </p:cNvGrpSpPr>
          <p:nvPr/>
        </p:nvGrpSpPr>
        <p:grpSpPr bwMode="auto">
          <a:xfrm>
            <a:off x="3032125" y="2352675"/>
            <a:ext cx="100013" cy="2159000"/>
            <a:chOff x="3444" y="2789"/>
            <a:chExt cx="63" cy="1360"/>
          </a:xfrm>
        </p:grpSpPr>
        <p:sp>
          <p:nvSpPr>
            <p:cNvPr id="194574" name="Line 14"/>
            <p:cNvSpPr>
              <a:spLocks noChangeShapeType="1"/>
            </p:cNvSpPr>
            <p:nvPr/>
          </p:nvSpPr>
          <p:spPr bwMode="auto">
            <a:xfrm flipH="1" flipV="1">
              <a:off x="3474" y="2789"/>
              <a:ext cx="0" cy="66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94575" name="Line 15"/>
            <p:cNvSpPr>
              <a:spLocks noChangeShapeType="1"/>
            </p:cNvSpPr>
            <p:nvPr/>
          </p:nvSpPr>
          <p:spPr bwMode="auto">
            <a:xfrm flipH="1">
              <a:off x="3474" y="3482"/>
              <a:ext cx="0" cy="66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94576" name="Oval 16"/>
            <p:cNvSpPr>
              <a:spLocks noChangeAspect="1" noChangeArrowheads="1"/>
            </p:cNvSpPr>
            <p:nvPr/>
          </p:nvSpPr>
          <p:spPr bwMode="auto">
            <a:xfrm>
              <a:off x="3444" y="3429"/>
              <a:ext cx="63" cy="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3922713" y="3221038"/>
            <a:ext cx="8540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applied</a:t>
            </a:r>
            <a:endParaRPr lang="en-US" altLang="en-US" sz="2000" b="1"/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1865313" y="3227388"/>
            <a:ext cx="3841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f</a:t>
            </a:r>
            <a:endParaRPr lang="en-US" altLang="en-US" sz="2000" b="1"/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3154363" y="2122488"/>
            <a:ext cx="441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N</a:t>
            </a:r>
            <a:endParaRPr lang="en-US" altLang="en-US" sz="2000" b="1"/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3186113" y="4287838"/>
            <a:ext cx="422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</a:t>
            </a:r>
            <a:r>
              <a:rPr lang="en-US" altLang="en-US" sz="2000" baseline="-25000"/>
              <a:t>g</a:t>
            </a:r>
            <a:endParaRPr lang="en-US" altLang="en-US" sz="2000" b="1"/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722313" y="5176838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371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y-direction: F</a:t>
            </a:r>
            <a:r>
              <a:rPr lang="en-US" altLang="en-US" sz="2000" baseline="-25000" dirty="0">
                <a:solidFill>
                  <a:schemeClr val="tx2"/>
                </a:solidFill>
                <a:latin typeface="Tahoma" panose="020B0604030504040204" pitchFamily="34" charset="0"/>
              </a:rPr>
              <a:t>N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= </a:t>
            </a:r>
            <a:r>
              <a:rPr lang="en-US" altLang="en-US" sz="2000" dirty="0" err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 baseline="-25000" dirty="0" err="1">
                <a:solidFill>
                  <a:schemeClr val="tx2"/>
                </a:solidFill>
                <a:latin typeface="Tahoma" panose="020B0604030504040204" pitchFamily="34" charset="0"/>
              </a:rPr>
              <a:t>g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x-direction: Since a &gt; 0, </a:t>
            </a:r>
            <a:r>
              <a:rPr lang="en-US" altLang="en-US" sz="2000" dirty="0" err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 baseline="-25000" dirty="0" err="1">
                <a:solidFill>
                  <a:schemeClr val="tx2"/>
                </a:solidFill>
                <a:latin typeface="Tahoma" panose="020B0604030504040204" pitchFamily="34" charset="0"/>
              </a:rPr>
              <a:t>net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= - </a:t>
            </a:r>
            <a:r>
              <a:rPr lang="en-US" altLang="en-US" sz="2000" b="1" dirty="0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000" baseline="-25000" dirty="0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grpSp>
        <p:nvGrpSpPr>
          <p:cNvPr id="194600" name="Group 40"/>
          <p:cNvGrpSpPr>
            <a:grpSpLocks/>
          </p:cNvGrpSpPr>
          <p:nvPr/>
        </p:nvGrpSpPr>
        <p:grpSpPr bwMode="auto">
          <a:xfrm>
            <a:off x="593725" y="2063750"/>
            <a:ext cx="4443413" cy="3214688"/>
            <a:chOff x="374" y="1300"/>
            <a:chExt cx="2799" cy="2025"/>
          </a:xfrm>
        </p:grpSpPr>
        <p:grpSp>
          <p:nvGrpSpPr>
            <p:cNvPr id="194595" name="Group 35"/>
            <p:cNvGrpSpPr>
              <a:grpSpLocks/>
            </p:cNvGrpSpPr>
            <p:nvPr/>
          </p:nvGrpSpPr>
          <p:grpSpPr bwMode="auto">
            <a:xfrm>
              <a:off x="374" y="1300"/>
              <a:ext cx="322" cy="1772"/>
              <a:chOff x="635" y="1300"/>
              <a:chExt cx="322" cy="1772"/>
            </a:xfrm>
          </p:grpSpPr>
          <p:sp>
            <p:nvSpPr>
              <p:cNvPr id="194596" name="Line 36"/>
              <p:cNvSpPr>
                <a:spLocks noChangeShapeType="1"/>
              </p:cNvSpPr>
              <p:nvPr/>
            </p:nvSpPr>
            <p:spPr bwMode="auto">
              <a:xfrm flipV="1">
                <a:off x="957" y="1344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4597" name="Text Box 37"/>
              <p:cNvSpPr txBox="1">
                <a:spLocks noChangeArrowheads="1"/>
              </p:cNvSpPr>
              <p:nvPr/>
            </p:nvSpPr>
            <p:spPr bwMode="auto">
              <a:xfrm>
                <a:off x="635" y="1300"/>
                <a:ext cx="2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+y</a:t>
                </a:r>
              </a:p>
            </p:txBody>
          </p:sp>
        </p:grpSp>
        <p:sp>
          <p:nvSpPr>
            <p:cNvPr id="194598" name="Line 38"/>
            <p:cNvSpPr>
              <a:spLocks noChangeAspect="1" noChangeShapeType="1"/>
            </p:cNvSpPr>
            <p:nvPr/>
          </p:nvSpPr>
          <p:spPr bwMode="auto">
            <a:xfrm rot="5400000" flipV="1">
              <a:off x="1898" y="1871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599" name="Text Box 39"/>
            <p:cNvSpPr txBox="1">
              <a:spLocks noChangeArrowheads="1"/>
            </p:cNvSpPr>
            <p:nvPr/>
          </p:nvSpPr>
          <p:spPr bwMode="auto">
            <a:xfrm>
              <a:off x="2880" y="3094"/>
              <a:ext cx="2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+x</a:t>
              </a:r>
            </a:p>
          </p:txBody>
        </p:sp>
      </p:grpSp>
      <p:grpSp>
        <p:nvGrpSpPr>
          <p:cNvPr id="36" name="Group 47">
            <a:extLst>
              <a:ext uri="{FF2B5EF4-FFF2-40B4-BE49-F238E27FC236}">
                <a16:creationId xmlns:a16="http://schemas.microsoft.com/office/drawing/2014/main" id="{E6E9E02F-1575-4AD6-BD54-3E0C9EAB9971}"/>
              </a:ext>
            </a:extLst>
          </p:cNvPr>
          <p:cNvGrpSpPr>
            <a:grpSpLocks/>
          </p:cNvGrpSpPr>
          <p:nvPr/>
        </p:nvGrpSpPr>
        <p:grpSpPr bwMode="auto">
          <a:xfrm>
            <a:off x="6365153" y="2122488"/>
            <a:ext cx="1801572" cy="2552688"/>
            <a:chOff x="770" y="2410"/>
            <a:chExt cx="1098" cy="1614"/>
          </a:xfrm>
        </p:grpSpPr>
        <p:grpSp>
          <p:nvGrpSpPr>
            <p:cNvPr id="37" name="Group 6">
              <a:extLst>
                <a:ext uri="{FF2B5EF4-FFF2-40B4-BE49-F238E27FC236}">
                  <a16:creationId xmlns:a16="http://schemas.microsoft.com/office/drawing/2014/main" id="{F828067C-95C4-42ED-821D-B39347797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" y="2555"/>
              <a:ext cx="553" cy="1360"/>
              <a:chOff x="2731" y="2609"/>
              <a:chExt cx="553" cy="1360"/>
            </a:xfrm>
          </p:grpSpPr>
          <p:sp>
            <p:nvSpPr>
              <p:cNvPr id="41" name="Line 9">
                <a:extLst>
                  <a:ext uri="{FF2B5EF4-FFF2-40B4-BE49-F238E27FC236}">
                    <a16:creationId xmlns:a16="http://schemas.microsoft.com/office/drawing/2014/main" id="{A2F1631A-A3F5-48B9-9705-0E62CA20E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2979" y="3042"/>
                <a:ext cx="0" cy="495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/>
              <a:lstStyle/>
              <a:p>
                <a:endParaRPr lang="en-US"/>
              </a:p>
            </p:txBody>
          </p:sp>
          <p:grpSp>
            <p:nvGrpSpPr>
              <p:cNvPr id="42" name="Group 10">
                <a:extLst>
                  <a:ext uri="{FF2B5EF4-FFF2-40B4-BE49-F238E27FC236}">
                    <a16:creationId xmlns:a16="http://schemas.microsoft.com/office/drawing/2014/main" id="{2B7421D5-1F5B-4B87-91D4-0737F1E5F4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43" name="Line 11">
                  <a:extLst>
                    <a:ext uri="{FF2B5EF4-FFF2-40B4-BE49-F238E27FC236}">
                      <a16:creationId xmlns:a16="http://schemas.microsoft.com/office/drawing/2014/main" id="{990A58EB-7190-485C-B08B-038D9003E2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44" name="Line 12">
                  <a:extLst>
                    <a:ext uri="{FF2B5EF4-FFF2-40B4-BE49-F238E27FC236}">
                      <a16:creationId xmlns:a16="http://schemas.microsoft.com/office/drawing/2014/main" id="{CF398693-1DFF-4BE9-ACB8-9BD2FD848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45" name="Oval 13">
                  <a:extLst>
                    <a:ext uri="{FF2B5EF4-FFF2-40B4-BE49-F238E27FC236}">
                      <a16:creationId xmlns:a16="http://schemas.microsoft.com/office/drawing/2014/main" id="{9D943111-EEDD-4353-A688-A695DC8FC0C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id="{DCB0A21A-3DEB-46EC-B830-7CE7E8509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3106"/>
              <a:ext cx="2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</a:t>
              </a:r>
              <a:endParaRPr lang="en-US" altLang="en-US" sz="2000" b="1"/>
            </a:p>
          </p:txBody>
        </p:sp>
        <p:sp>
          <p:nvSpPr>
            <p:cNvPr id="39" name="Text Box 17">
              <a:extLst>
                <a:ext uri="{FF2B5EF4-FFF2-40B4-BE49-F238E27FC236}">
                  <a16:creationId xmlns:a16="http://schemas.microsoft.com/office/drawing/2014/main" id="{5826F001-91C5-4F96-BBAB-3AD53D86D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2410"/>
              <a:ext cx="2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N</a:t>
              </a:r>
              <a:endParaRPr lang="en-US" altLang="en-US" sz="2000" b="1"/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D32BF48B-FB84-4761-B2B0-52D9566B5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774"/>
              <a:ext cx="26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g</a:t>
              </a:r>
              <a:endParaRPr lang="en-US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855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State the Known and Unknowns</a:t>
            </a:r>
          </a:p>
        </p:txBody>
      </p:sp>
      <p:sp>
        <p:nvSpPr>
          <p:cNvPr id="19558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5808"/>
            <a:ext cx="7772400" cy="4114800"/>
          </a:xfrm>
        </p:spPr>
        <p:txBody>
          <a:bodyPr/>
          <a:lstStyle/>
          <a:p>
            <a:r>
              <a:rPr lang="en-US" altLang="en-US" dirty="0"/>
              <a:t>What is known?</a:t>
            </a:r>
          </a:p>
          <a:p>
            <a:pPr lvl="1">
              <a:buFontTx/>
              <a:buChar char="o"/>
            </a:pPr>
            <a:r>
              <a:rPr lang="en-US" altLang="en-US" dirty="0"/>
              <a:t>Mass (m) = 25 kg</a:t>
            </a:r>
          </a:p>
          <a:p>
            <a:pPr lvl="1">
              <a:buFontTx/>
              <a:buChar char="o"/>
            </a:pPr>
            <a:r>
              <a:rPr lang="en-US" altLang="en-US" dirty="0"/>
              <a:t>Speed = 5 m/s</a:t>
            </a:r>
          </a:p>
          <a:p>
            <a:pPr lvl="1">
              <a:buFontTx/>
              <a:buChar char="o"/>
            </a:pPr>
            <a:r>
              <a:rPr lang="en-US" altLang="en-US" dirty="0">
                <a:sym typeface="Symbol" panose="05050102010706020507" pitchFamily="18" charset="2"/>
              </a:rPr>
              <a:t></a:t>
            </a:r>
            <a:r>
              <a:rPr lang="en-US" altLang="en-US" baseline="-25000" dirty="0">
                <a:sym typeface="MT Symbol" pitchFamily="82" charset="2"/>
              </a:rPr>
              <a:t>k</a:t>
            </a:r>
            <a:r>
              <a:rPr lang="en-US" altLang="en-US" dirty="0">
                <a:sym typeface="MT Symbol" pitchFamily="82" charset="2"/>
              </a:rPr>
              <a:t> = 0.3 (wood on wood)</a:t>
            </a:r>
            <a:endParaRPr lang="en-US" altLang="en-US" dirty="0"/>
          </a:p>
          <a:p>
            <a:r>
              <a:rPr lang="en-US" altLang="en-US" dirty="0"/>
              <a:t>What is not known?</a:t>
            </a:r>
          </a:p>
          <a:p>
            <a:pPr lvl="1">
              <a:buFontTx/>
              <a:buChar char="o"/>
            </a:pPr>
            <a:r>
              <a:rPr lang="en-US" altLang="en-US" dirty="0"/>
              <a:t>Force = ?</a:t>
            </a:r>
          </a:p>
          <a:p>
            <a:pPr lvl="1">
              <a:buFontTx/>
              <a:buChar char="o"/>
            </a:pPr>
            <a:r>
              <a:rPr lang="en-US" altLang="en-US" b="1" dirty="0"/>
              <a:t>a</a:t>
            </a:r>
            <a:r>
              <a:rPr lang="en-US" altLang="en-US" dirty="0"/>
              <a:t> = ?</a:t>
            </a:r>
          </a:p>
          <a:p>
            <a:pPr lvl="1">
              <a:buFontTx/>
              <a:buChar char="o"/>
            </a:pPr>
            <a:r>
              <a:rPr lang="en-US" altLang="en-US" dirty="0"/>
              <a:t>d = ?</a:t>
            </a:r>
          </a:p>
        </p:txBody>
      </p:sp>
    </p:spTree>
    <p:extLst>
      <p:ext uri="{BB962C8B-B14F-4D97-AF65-F5344CB8AC3E}">
        <p14:creationId xmlns:p14="http://schemas.microsoft.com/office/powerpoint/2010/main" val="5413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Perform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6611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733550"/>
                <a:ext cx="7772400" cy="4448175"/>
              </a:xfrm>
            </p:spPr>
            <p:txBody>
              <a:bodyPr/>
              <a:lstStyle/>
              <a:p>
                <a:r>
                  <a:rPr lang="en-US" altLang="en-US" dirty="0"/>
                  <a:t>y-direction: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altLang="en-US" sz="3200" dirty="0"/>
              </a:p>
              <a:p>
                <a:pPr lvl="1"/>
                <a:endParaRPr lang="en-US" altLang="en-US" sz="900" dirty="0"/>
              </a:p>
              <a:p>
                <a:r>
                  <a:rPr lang="en-US" altLang="en-US" dirty="0"/>
                  <a:t>x-direction: a is negative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 –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73.5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endParaRPr lang="en-US" altLang="en-US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 –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73.5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en-US" altLang="en-US" dirty="0">
                            <a:sym typeface="MT Symbol" pitchFamily="82" charset="2"/>
                          </a:rPr>
                          <m:t> </m:t>
                        </m:r>
                      </m:num>
                      <m:den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en-US" altLang="en-US" dirty="0"/>
                  <a:t>		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−2.9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baseline="30000" dirty="0"/>
              </a:p>
            </p:txBody>
          </p:sp>
        </mc:Choice>
        <mc:Fallback>
          <p:sp>
            <p:nvSpPr>
              <p:cNvPr id="196611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733550"/>
                <a:ext cx="7772400" cy="4448175"/>
              </a:xfrm>
              <a:blipFill>
                <a:blip r:embed="rId2"/>
                <a:stretch>
                  <a:fillRect l="-1725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12" name="Oval 1028"/>
          <p:cNvSpPr>
            <a:spLocks noChangeArrowheads="1"/>
          </p:cNvSpPr>
          <p:nvPr/>
        </p:nvSpPr>
        <p:spPr bwMode="auto">
          <a:xfrm>
            <a:off x="1627823" y="5367906"/>
            <a:ext cx="2786062" cy="5969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uiExpand="1" build="p"/>
      <p:bldP spid="1966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Perform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611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733550"/>
                <a:ext cx="7772400" cy="4448175"/>
              </a:xfrm>
            </p:spPr>
            <p:txBody>
              <a:bodyPr/>
              <a:lstStyle/>
              <a:p>
                <a:r>
                  <a:rPr lang="en-US" altLang="en-US" dirty="0"/>
                  <a:t>x-direction: How far does it slide?</a:t>
                </a:r>
              </a:p>
              <a:p>
                <a:pPr lvl="1">
                  <a:buFontTx/>
                  <a:buChar char="o"/>
                </a:pPr>
                <a:r>
                  <a:rPr lang="en-US" altLang="en-US" dirty="0"/>
                  <a:t>Use kinematics equation.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𝑎𝑑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(5.00</m:t>
                            </m:r>
                            <m:f>
                              <m:f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)(2.94</m:t>
                        </m:r>
                        <m:f>
                          <m:f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en-US" baseline="30000" dirty="0"/>
              </a:p>
              <a:p>
                <a:pPr lvl="1">
                  <a:buFontTx/>
                  <a:buChar char="o"/>
                </a:pP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=4.25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96611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733550"/>
                <a:ext cx="7772400" cy="4448175"/>
              </a:xfrm>
              <a:blipFill>
                <a:blip r:embed="rId2"/>
                <a:stretch>
                  <a:fillRect l="-1725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12" name="Oval 1028"/>
          <p:cNvSpPr>
            <a:spLocks noChangeArrowheads="1"/>
          </p:cNvSpPr>
          <p:nvPr/>
        </p:nvSpPr>
        <p:spPr bwMode="auto">
          <a:xfrm>
            <a:off x="1141747" y="5375709"/>
            <a:ext cx="2438851" cy="591954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81268D-1ED5-4EC2-B9CE-C7E8D4B68525}"/>
              </a:ext>
            </a:extLst>
          </p:cNvPr>
          <p:cNvCxnSpPr/>
          <p:nvPr/>
        </p:nvCxnSpPr>
        <p:spPr bwMode="auto">
          <a:xfrm flipV="1">
            <a:off x="1597794" y="2911642"/>
            <a:ext cx="510139" cy="385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0B31F5-41B0-4AA3-BB21-B7997066CA80}"/>
              </a:ext>
            </a:extLst>
          </p:cNvPr>
          <p:cNvSpPr txBox="1"/>
          <p:nvPr/>
        </p:nvSpPr>
        <p:spPr>
          <a:xfrm>
            <a:off x="2055629" y="2688825"/>
            <a:ext cx="3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3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uiExpand="1" build="p"/>
      <p:bldP spid="19661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9788"/>
            <a:ext cx="7772400" cy="608012"/>
          </a:xfrm>
        </p:spPr>
        <p:txBody>
          <a:bodyPr/>
          <a:lstStyle/>
          <a:p>
            <a:r>
              <a:rPr lang="en-US" altLang="en-US"/>
              <a:t>Key Ideas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76300" y="1746250"/>
            <a:ext cx="7935913" cy="4597400"/>
          </a:xfrm>
        </p:spPr>
        <p:txBody>
          <a:bodyPr/>
          <a:lstStyle/>
          <a:p>
            <a:r>
              <a:rPr lang="en-US" altLang="en-US"/>
              <a:t>Friction is an opposing force that exists between two bodies.</a:t>
            </a:r>
          </a:p>
          <a:p>
            <a:r>
              <a:rPr lang="en-US" altLang="en-US"/>
              <a:t>Friction is proportional to the normal force and the coefficient of friction; static or kinetic.</a:t>
            </a:r>
          </a:p>
          <a:p>
            <a:r>
              <a:rPr lang="en-US" altLang="en-US"/>
              <a:t>The force required to overcome static friction is greater than that required to overcome kinetic friction.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causes friction?</a:t>
            </a:r>
          </a:p>
        </p:txBody>
      </p:sp>
      <p:sp>
        <p:nvSpPr>
          <p:cNvPr id="188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2198688"/>
          </a:xfrm>
        </p:spPr>
        <p:txBody>
          <a:bodyPr/>
          <a:lstStyle/>
          <a:p>
            <a:r>
              <a:rPr lang="en-US" altLang="en-US"/>
              <a:t>Friction is caused by the temporary electrostatic bonds created between two objects in contact with one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Friction</a:t>
            </a:r>
          </a:p>
        </p:txBody>
      </p:sp>
      <p:sp>
        <p:nvSpPr>
          <p:cNvPr id="18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476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How does friction affect the motion of objects?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It can slow an object down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like the friction between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the tires and the road.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It is responsible for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increasing the speed of an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object like a car.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It is also responsible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for objects being able to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change direction.</a:t>
            </a:r>
          </a:p>
        </p:txBody>
      </p:sp>
      <p:pic>
        <p:nvPicPr>
          <p:cNvPr id="1822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00025"/>
            <a:ext cx="243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7" name="Picture 5" descr="04_01Figure-Unan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"/>
          <a:stretch>
            <a:fillRect/>
          </a:stretch>
        </p:blipFill>
        <p:spPr bwMode="auto">
          <a:xfrm>
            <a:off x="5470525" y="3197225"/>
            <a:ext cx="3505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Static Friction (Stationary Objects)</a:t>
            </a:r>
          </a:p>
        </p:txBody>
      </p:sp>
      <p:pic>
        <p:nvPicPr>
          <p:cNvPr id="18432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00025"/>
            <a:ext cx="243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228975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77" name="Group 57"/>
          <p:cNvGrpSpPr>
            <a:grpSpLocks/>
          </p:cNvGrpSpPr>
          <p:nvPr/>
        </p:nvGrpSpPr>
        <p:grpSpPr bwMode="auto">
          <a:xfrm>
            <a:off x="188913" y="4029075"/>
            <a:ext cx="2662237" cy="1908175"/>
            <a:chOff x="335" y="2322"/>
            <a:chExt cx="1677" cy="1202"/>
          </a:xfrm>
        </p:grpSpPr>
        <p:sp>
          <p:nvSpPr>
            <p:cNvPr id="184374" name="Oval 54"/>
            <p:cNvSpPr>
              <a:spLocks noChangeArrowheads="1"/>
            </p:cNvSpPr>
            <p:nvPr/>
          </p:nvSpPr>
          <p:spPr bwMode="auto">
            <a:xfrm>
              <a:off x="1134" y="2322"/>
              <a:ext cx="878" cy="94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5" name="Text Box 55"/>
            <p:cNvSpPr txBox="1">
              <a:spLocks noChangeArrowheads="1"/>
            </p:cNvSpPr>
            <p:nvPr/>
          </p:nvSpPr>
          <p:spPr bwMode="auto">
            <a:xfrm>
              <a:off x="335" y="3293"/>
              <a:ext cx="5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System</a:t>
              </a:r>
            </a:p>
          </p:txBody>
        </p:sp>
        <p:sp>
          <p:nvSpPr>
            <p:cNvPr id="184376" name="Line 56"/>
            <p:cNvSpPr>
              <a:spLocks noChangeShapeType="1"/>
            </p:cNvSpPr>
            <p:nvPr/>
          </p:nvSpPr>
          <p:spPr bwMode="auto">
            <a:xfrm flipV="1">
              <a:off x="887" y="3154"/>
              <a:ext cx="39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355" name="Group 35"/>
          <p:cNvGrpSpPr>
            <a:grpSpLocks/>
          </p:cNvGrpSpPr>
          <p:nvPr/>
        </p:nvGrpSpPr>
        <p:grpSpPr bwMode="auto">
          <a:xfrm>
            <a:off x="511175" y="3511550"/>
            <a:ext cx="3279775" cy="2562225"/>
            <a:chOff x="610" y="2455"/>
            <a:chExt cx="2066" cy="1614"/>
          </a:xfrm>
        </p:grpSpPr>
        <p:grpSp>
          <p:nvGrpSpPr>
            <p:cNvPr id="184329" name="Group 9"/>
            <p:cNvGrpSpPr>
              <a:grpSpLocks/>
            </p:cNvGrpSpPr>
            <p:nvPr/>
          </p:nvGrpSpPr>
          <p:grpSpPr bwMode="auto">
            <a:xfrm>
              <a:off x="1087" y="2600"/>
              <a:ext cx="1039" cy="1360"/>
              <a:chOff x="2731" y="2609"/>
              <a:chExt cx="1039" cy="1360"/>
            </a:xfrm>
          </p:grpSpPr>
          <p:grpSp>
            <p:nvGrpSpPr>
              <p:cNvPr id="184330" name="Group 10"/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184331" name="Line 11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4332" name="Line 1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184333" name="Group 13"/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18433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433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4336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4354" name="Group 34"/>
            <p:cNvGrpSpPr>
              <a:grpSpLocks/>
            </p:cNvGrpSpPr>
            <p:nvPr/>
          </p:nvGrpSpPr>
          <p:grpSpPr bwMode="auto">
            <a:xfrm>
              <a:off x="610" y="2455"/>
              <a:ext cx="2066" cy="1614"/>
              <a:chOff x="610" y="2455"/>
              <a:chExt cx="2066" cy="1614"/>
            </a:xfrm>
          </p:grpSpPr>
          <p:sp>
            <p:nvSpPr>
              <p:cNvPr id="184337" name="Text Box 17"/>
              <p:cNvSpPr txBox="1">
                <a:spLocks noChangeArrowheads="1"/>
              </p:cNvSpPr>
              <p:nvPr/>
            </p:nvSpPr>
            <p:spPr bwMode="auto">
              <a:xfrm>
                <a:off x="2138" y="3147"/>
                <a:ext cx="53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applied</a:t>
                </a:r>
                <a:endParaRPr lang="en-US" altLang="en-US" sz="2000" b="1"/>
              </a:p>
            </p:txBody>
          </p:sp>
          <p:sp>
            <p:nvSpPr>
              <p:cNvPr id="184338" name="Text Box 18"/>
              <p:cNvSpPr txBox="1">
                <a:spLocks noChangeArrowheads="1"/>
              </p:cNvSpPr>
              <p:nvPr/>
            </p:nvSpPr>
            <p:spPr bwMode="auto">
              <a:xfrm>
                <a:off x="610" y="3151"/>
                <a:ext cx="40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friction</a:t>
                </a:r>
                <a:endParaRPr lang="en-US" altLang="en-US" sz="2000" b="1"/>
              </a:p>
            </p:txBody>
          </p:sp>
          <p:sp>
            <p:nvSpPr>
              <p:cNvPr id="184339" name="Text Box 19"/>
              <p:cNvSpPr txBox="1">
                <a:spLocks noChangeArrowheads="1"/>
              </p:cNvSpPr>
              <p:nvPr/>
            </p:nvSpPr>
            <p:spPr bwMode="auto">
              <a:xfrm>
                <a:off x="1654" y="2455"/>
                <a:ext cx="952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ground-on-crate</a:t>
                </a:r>
                <a:endParaRPr lang="en-US" altLang="en-US" sz="2000" b="1"/>
              </a:p>
            </p:txBody>
          </p:sp>
          <p:sp>
            <p:nvSpPr>
              <p:cNvPr id="184340" name="Text Box 20"/>
              <p:cNvSpPr txBox="1">
                <a:spLocks noChangeArrowheads="1"/>
              </p:cNvSpPr>
              <p:nvPr/>
            </p:nvSpPr>
            <p:spPr bwMode="auto">
              <a:xfrm>
                <a:off x="1674" y="3819"/>
                <a:ext cx="521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gravity</a:t>
                </a:r>
                <a:endParaRPr lang="en-US" altLang="en-US" sz="2000" b="1"/>
              </a:p>
            </p:txBody>
          </p:sp>
        </p:grpSp>
      </p:grpSp>
      <p:grpSp>
        <p:nvGrpSpPr>
          <p:cNvPr id="184380" name="Group 60"/>
          <p:cNvGrpSpPr>
            <a:grpSpLocks/>
          </p:cNvGrpSpPr>
          <p:nvPr/>
        </p:nvGrpSpPr>
        <p:grpSpPr bwMode="auto">
          <a:xfrm>
            <a:off x="3863975" y="3657600"/>
            <a:ext cx="5094288" cy="2206625"/>
            <a:chOff x="2761" y="1929"/>
            <a:chExt cx="2889" cy="1646"/>
          </a:xfrm>
        </p:grpSpPr>
        <p:sp>
          <p:nvSpPr>
            <p:cNvPr id="184378" name="Rectangle 58"/>
            <p:cNvSpPr>
              <a:spLocks noChangeArrowheads="1"/>
            </p:cNvSpPr>
            <p:nvPr/>
          </p:nvSpPr>
          <p:spPr bwMode="auto">
            <a:xfrm>
              <a:off x="2761" y="1929"/>
              <a:ext cx="2889" cy="16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79" name="Group 59"/>
            <p:cNvGrpSpPr>
              <a:grpSpLocks/>
            </p:cNvGrpSpPr>
            <p:nvPr/>
          </p:nvGrpSpPr>
          <p:grpSpPr bwMode="auto">
            <a:xfrm>
              <a:off x="3188" y="1996"/>
              <a:ext cx="2012" cy="301"/>
              <a:chOff x="3188" y="1996"/>
              <a:chExt cx="2012" cy="301"/>
            </a:xfrm>
          </p:grpSpPr>
          <p:grpSp>
            <p:nvGrpSpPr>
              <p:cNvPr id="184371" name="Group 51"/>
              <p:cNvGrpSpPr>
                <a:grpSpLocks/>
              </p:cNvGrpSpPr>
              <p:nvPr/>
            </p:nvGrpSpPr>
            <p:grpSpPr bwMode="auto">
              <a:xfrm>
                <a:off x="3665" y="2089"/>
                <a:ext cx="1039" cy="66"/>
                <a:chOff x="3476" y="3262"/>
                <a:chExt cx="1039" cy="66"/>
              </a:xfrm>
            </p:grpSpPr>
            <p:grpSp>
              <p:nvGrpSpPr>
                <p:cNvPr id="184358" name="Group 38"/>
                <p:cNvGrpSpPr>
                  <a:grpSpLocks/>
                </p:cNvGrpSpPr>
                <p:nvPr/>
              </p:nvGrpSpPr>
              <p:grpSpPr bwMode="auto">
                <a:xfrm>
                  <a:off x="3476" y="3302"/>
                  <a:ext cx="1039" cy="0"/>
                  <a:chOff x="3235" y="3218"/>
                  <a:chExt cx="1039" cy="0"/>
                </a:xfrm>
              </p:grpSpPr>
              <p:sp>
                <p:nvSpPr>
                  <p:cNvPr id="184359" name="Line 39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027" y="2970"/>
                    <a:ext cx="0" cy="49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/>
                  <a:lstStyle/>
                  <a:p>
                    <a:endParaRPr lang="en-US"/>
                  </a:p>
                </p:txBody>
              </p:sp>
              <p:sp>
                <p:nvSpPr>
                  <p:cNvPr id="184360" name="Line 40"/>
                  <p:cNvSpPr>
                    <a:spLocks noChangeShapeType="1"/>
                  </p:cNvSpPr>
                  <p:nvPr/>
                </p:nvSpPr>
                <p:spPr bwMode="auto">
                  <a:xfrm rot="-5400000" flipH="1" flipV="1">
                    <a:off x="3483" y="2970"/>
                    <a:ext cx="0" cy="49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3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966" y="3262"/>
                  <a:ext cx="63" cy="6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84366" name="Text Box 46"/>
              <p:cNvSpPr txBox="1">
                <a:spLocks noChangeArrowheads="1"/>
              </p:cNvSpPr>
              <p:nvPr/>
            </p:nvSpPr>
            <p:spPr bwMode="auto">
              <a:xfrm>
                <a:off x="4715" y="1996"/>
                <a:ext cx="485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applied</a:t>
                </a:r>
                <a:endParaRPr lang="en-US" altLang="en-US" sz="2000" b="1"/>
              </a:p>
            </p:txBody>
          </p:sp>
          <p:sp>
            <p:nvSpPr>
              <p:cNvPr id="184367" name="Text Box 47"/>
              <p:cNvSpPr txBox="1">
                <a:spLocks noChangeArrowheads="1"/>
              </p:cNvSpPr>
              <p:nvPr/>
            </p:nvSpPr>
            <p:spPr bwMode="auto">
              <a:xfrm>
                <a:off x="3188" y="2001"/>
                <a:ext cx="367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friction</a:t>
                </a:r>
                <a:endParaRPr lang="en-US" altLang="en-US" sz="2000" b="1"/>
              </a:p>
            </p:txBody>
          </p:sp>
        </p:grpSp>
        <p:sp>
          <p:nvSpPr>
            <p:cNvPr id="184370" name="Text Box 50"/>
            <p:cNvSpPr txBox="1">
              <a:spLocks noChangeArrowheads="1"/>
            </p:cNvSpPr>
            <p:nvPr/>
          </p:nvSpPr>
          <p:spPr bwMode="auto">
            <a:xfrm>
              <a:off x="2820" y="2430"/>
              <a:ext cx="2755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r>
                <a:rPr lang="en-US" altLang="en-US" sz="2000" b="1"/>
                <a:t>F</a:t>
              </a:r>
              <a:r>
                <a:rPr lang="en-US" altLang="en-US" sz="2000" baseline="-25000"/>
                <a:t>net</a:t>
              </a:r>
              <a:r>
                <a:rPr lang="en-US" altLang="en-US" sz="2000"/>
                <a:t> = </a:t>
              </a:r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r>
                <a:rPr lang="en-US" altLang="en-US" sz="2000"/>
                <a:t> – </a:t>
              </a:r>
              <a:r>
                <a:rPr lang="en-US" altLang="en-US" sz="2000" b="1"/>
                <a:t>F</a:t>
              </a:r>
              <a:r>
                <a:rPr lang="en-US" altLang="en-US" sz="2000" baseline="-25000"/>
                <a:t>friction</a:t>
              </a:r>
            </a:p>
            <a:p>
              <a:pPr algn="ctr"/>
              <a:endParaRPr lang="en-US" altLang="en-US" sz="1000"/>
            </a:p>
            <a:p>
              <a:pPr algn="ctr"/>
              <a:r>
                <a:rPr lang="en-US" altLang="en-US" sz="2000"/>
                <a:t>Since the crate is not accelerating, F</a:t>
              </a:r>
              <a:r>
                <a:rPr lang="en-US" altLang="en-US" sz="2000" baseline="-25000"/>
                <a:t>net</a:t>
              </a:r>
              <a:r>
                <a:rPr lang="en-US" altLang="en-US" sz="2000"/>
                <a:t> = 0</a:t>
              </a:r>
            </a:p>
            <a:p>
              <a:pPr algn="ctr"/>
              <a:endParaRPr lang="en-US" altLang="en-US" sz="1000"/>
            </a:p>
            <a:p>
              <a:pPr algn="ctr"/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r>
                <a:rPr lang="en-US" altLang="en-US" sz="2000"/>
                <a:t> = </a:t>
              </a:r>
              <a:r>
                <a:rPr lang="en-US" altLang="en-US" sz="2000" b="1"/>
                <a:t>F</a:t>
              </a:r>
              <a:r>
                <a:rPr lang="en-US" altLang="en-US" sz="2000" baseline="-25000"/>
                <a:t>friction</a:t>
              </a:r>
              <a:r>
                <a:rPr lang="en-US" altLang="en-US" sz="2000"/>
                <a:t> </a:t>
              </a:r>
            </a:p>
          </p:txBody>
        </p:sp>
      </p:grpSp>
      <p:sp>
        <p:nvSpPr>
          <p:cNvPr id="184373" name="Text Box 53"/>
          <p:cNvSpPr txBox="1">
            <a:spLocks noChangeArrowheads="1"/>
          </p:cNvSpPr>
          <p:nvPr/>
        </p:nvSpPr>
        <p:spPr bwMode="auto">
          <a:xfrm>
            <a:off x="1447800" y="6040438"/>
            <a:ext cx="7600157" cy="40011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2"/>
                </a:solidFill>
              </a:rPr>
              <a:t>Note: As long as the crate does not move, </a:t>
            </a:r>
            <a:r>
              <a:rPr lang="en-US" altLang="en-US" sz="2000" b="1" dirty="0" err="1">
                <a:solidFill>
                  <a:schemeClr val="tx2"/>
                </a:solidFill>
              </a:rPr>
              <a:t>F</a:t>
            </a:r>
            <a:r>
              <a:rPr lang="en-US" altLang="en-US" sz="2000" b="1" baseline="-25000" dirty="0" err="1">
                <a:solidFill>
                  <a:schemeClr val="tx2"/>
                </a:solidFill>
              </a:rPr>
              <a:t>applied</a:t>
            </a:r>
            <a:r>
              <a:rPr lang="en-US" altLang="en-US" sz="2000" b="1" dirty="0">
                <a:solidFill>
                  <a:schemeClr val="tx2"/>
                </a:solidFill>
              </a:rPr>
              <a:t> = </a:t>
            </a:r>
            <a:r>
              <a:rPr lang="en-US" altLang="en-US" sz="2000" b="1" dirty="0" err="1">
                <a:solidFill>
                  <a:schemeClr val="tx2"/>
                </a:solidFill>
              </a:rPr>
              <a:t>F</a:t>
            </a:r>
            <a:r>
              <a:rPr lang="en-US" altLang="en-US" sz="2000" b="1" baseline="-25000" dirty="0" err="1">
                <a:solidFill>
                  <a:schemeClr val="tx2"/>
                </a:solidFill>
              </a:rPr>
              <a:t>friction</a:t>
            </a:r>
            <a:r>
              <a:rPr lang="en-US" altLang="en-US" sz="2000" b="1" dirty="0"/>
              <a:t> </a:t>
            </a:r>
          </a:p>
        </p:txBody>
      </p:sp>
      <p:sp>
        <p:nvSpPr>
          <p:cNvPr id="184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62113"/>
            <a:ext cx="7772400" cy="1414462"/>
          </a:xfrm>
        </p:spPr>
        <p:txBody>
          <a:bodyPr/>
          <a:lstStyle/>
          <a:p>
            <a:r>
              <a:rPr lang="en-US" altLang="en-US" sz="2800" dirty="0"/>
              <a:t>Static Friction:</a:t>
            </a:r>
          </a:p>
          <a:p>
            <a:pPr lvl="1"/>
            <a:r>
              <a:rPr lang="en-US" altLang="en-US" sz="2400" dirty="0"/>
              <a:t>The resistive force that keeps an object from moving.</a:t>
            </a:r>
          </a:p>
          <a:p>
            <a:pPr lvl="1"/>
            <a:r>
              <a:rPr lang="en-US" altLang="en-US" sz="2400" dirty="0"/>
              <a:t>Since v = 0, a = 0, and equilibrium exists.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8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3" grpId="0" animBg="1"/>
      <p:bldP spid="184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00025"/>
            <a:ext cx="243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Kinetic Friction (Objects in Motion)</a:t>
            </a: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43300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6414" name="Group 46"/>
          <p:cNvGrpSpPr>
            <a:grpSpLocks/>
          </p:cNvGrpSpPr>
          <p:nvPr/>
        </p:nvGrpSpPr>
        <p:grpSpPr bwMode="auto">
          <a:xfrm>
            <a:off x="531813" y="4357688"/>
            <a:ext cx="2662237" cy="1908175"/>
            <a:chOff x="335" y="2322"/>
            <a:chExt cx="1677" cy="1202"/>
          </a:xfrm>
        </p:grpSpPr>
        <p:sp>
          <p:nvSpPr>
            <p:cNvPr id="186415" name="Oval 47"/>
            <p:cNvSpPr>
              <a:spLocks noChangeArrowheads="1"/>
            </p:cNvSpPr>
            <p:nvPr/>
          </p:nvSpPr>
          <p:spPr bwMode="auto">
            <a:xfrm>
              <a:off x="1134" y="2322"/>
              <a:ext cx="878" cy="94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6" name="Text Box 48"/>
            <p:cNvSpPr txBox="1">
              <a:spLocks noChangeArrowheads="1"/>
            </p:cNvSpPr>
            <p:nvPr/>
          </p:nvSpPr>
          <p:spPr bwMode="auto">
            <a:xfrm>
              <a:off x="335" y="3293"/>
              <a:ext cx="5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System</a:t>
              </a:r>
            </a:p>
          </p:txBody>
        </p:sp>
        <p:sp>
          <p:nvSpPr>
            <p:cNvPr id="186417" name="Line 49"/>
            <p:cNvSpPr>
              <a:spLocks noChangeShapeType="1"/>
            </p:cNvSpPr>
            <p:nvPr/>
          </p:nvSpPr>
          <p:spPr bwMode="auto">
            <a:xfrm flipV="1">
              <a:off x="887" y="3154"/>
              <a:ext cx="39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6373" name="Group 5"/>
          <p:cNvGrpSpPr>
            <a:grpSpLocks/>
          </p:cNvGrpSpPr>
          <p:nvPr/>
        </p:nvGrpSpPr>
        <p:grpSpPr bwMode="auto">
          <a:xfrm>
            <a:off x="854075" y="3825875"/>
            <a:ext cx="3279775" cy="2562225"/>
            <a:chOff x="610" y="2455"/>
            <a:chExt cx="2066" cy="1614"/>
          </a:xfrm>
        </p:grpSpPr>
        <p:grpSp>
          <p:nvGrpSpPr>
            <p:cNvPr id="186374" name="Group 6"/>
            <p:cNvGrpSpPr>
              <a:grpSpLocks/>
            </p:cNvGrpSpPr>
            <p:nvPr/>
          </p:nvGrpSpPr>
          <p:grpSpPr bwMode="auto">
            <a:xfrm>
              <a:off x="1087" y="2600"/>
              <a:ext cx="1039" cy="1360"/>
              <a:chOff x="2731" y="2609"/>
              <a:chExt cx="1039" cy="1360"/>
            </a:xfrm>
          </p:grpSpPr>
          <p:grpSp>
            <p:nvGrpSpPr>
              <p:cNvPr id="186375" name="Group 7"/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186376" name="Line 8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6377" name="Line 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186378" name="Group 10"/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18637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638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186381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6382" name="Group 14"/>
            <p:cNvGrpSpPr>
              <a:grpSpLocks/>
            </p:cNvGrpSpPr>
            <p:nvPr/>
          </p:nvGrpSpPr>
          <p:grpSpPr bwMode="auto">
            <a:xfrm>
              <a:off x="610" y="2455"/>
              <a:ext cx="2066" cy="1614"/>
              <a:chOff x="610" y="2455"/>
              <a:chExt cx="2066" cy="1614"/>
            </a:xfrm>
          </p:grpSpPr>
          <p:sp>
            <p:nvSpPr>
              <p:cNvPr id="186383" name="Text Box 15"/>
              <p:cNvSpPr txBox="1">
                <a:spLocks noChangeArrowheads="1"/>
              </p:cNvSpPr>
              <p:nvPr/>
            </p:nvSpPr>
            <p:spPr bwMode="auto">
              <a:xfrm>
                <a:off x="2138" y="3147"/>
                <a:ext cx="53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applied</a:t>
                </a:r>
                <a:endParaRPr lang="en-US" altLang="en-US" sz="2000" b="1"/>
              </a:p>
            </p:txBody>
          </p:sp>
          <p:sp>
            <p:nvSpPr>
              <p:cNvPr id="186384" name="Text Box 16"/>
              <p:cNvSpPr txBox="1">
                <a:spLocks noChangeArrowheads="1"/>
              </p:cNvSpPr>
              <p:nvPr/>
            </p:nvSpPr>
            <p:spPr bwMode="auto">
              <a:xfrm>
                <a:off x="610" y="3151"/>
                <a:ext cx="40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friction</a:t>
                </a:r>
                <a:endParaRPr lang="en-US" altLang="en-US" sz="2000" b="1"/>
              </a:p>
            </p:txBody>
          </p:sp>
          <p:sp>
            <p:nvSpPr>
              <p:cNvPr id="186385" name="Text Box 17"/>
              <p:cNvSpPr txBox="1">
                <a:spLocks noChangeArrowheads="1"/>
              </p:cNvSpPr>
              <p:nvPr/>
            </p:nvSpPr>
            <p:spPr bwMode="auto">
              <a:xfrm>
                <a:off x="1654" y="2455"/>
                <a:ext cx="952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ground-on-crate</a:t>
                </a:r>
                <a:endParaRPr lang="en-US" altLang="en-US" sz="2000" b="1"/>
              </a:p>
            </p:txBody>
          </p:sp>
          <p:sp>
            <p:nvSpPr>
              <p:cNvPr id="186386" name="Text Box 18"/>
              <p:cNvSpPr txBox="1">
                <a:spLocks noChangeArrowheads="1"/>
              </p:cNvSpPr>
              <p:nvPr/>
            </p:nvSpPr>
            <p:spPr bwMode="auto">
              <a:xfrm>
                <a:off x="1674" y="3819"/>
                <a:ext cx="521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gravity</a:t>
                </a:r>
                <a:endParaRPr lang="en-US" altLang="en-US" sz="2000" b="1"/>
              </a:p>
            </p:txBody>
          </p:sp>
        </p:grpSp>
      </p:grpSp>
      <p:sp>
        <p:nvSpPr>
          <p:cNvPr id="186397" name="Rectangle 2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62113"/>
            <a:ext cx="7772400" cy="206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Kinetic Friction: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resistive force that opposes the relative motion of two contacting surfaces that are moving past one another.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</a:t>
            </a:r>
            <a:r>
              <a:rPr lang="en-US" altLang="en-US" sz="2400" baseline="-25000"/>
              <a:t>net</a:t>
            </a:r>
            <a:r>
              <a:rPr lang="en-US" altLang="en-US" sz="2400"/>
              <a:t> may or may not be 0.</a:t>
            </a:r>
          </a:p>
        </p:txBody>
      </p:sp>
      <p:grpSp>
        <p:nvGrpSpPr>
          <p:cNvPr id="186420" name="Group 52"/>
          <p:cNvGrpSpPr>
            <a:grpSpLocks/>
          </p:cNvGrpSpPr>
          <p:nvPr/>
        </p:nvGrpSpPr>
        <p:grpSpPr bwMode="auto">
          <a:xfrm>
            <a:off x="4295775" y="4208463"/>
            <a:ext cx="4586288" cy="1304925"/>
            <a:chOff x="2706" y="2651"/>
            <a:chExt cx="2889" cy="822"/>
          </a:xfrm>
        </p:grpSpPr>
        <p:sp>
          <p:nvSpPr>
            <p:cNvPr id="186398" name="Rectangle 30"/>
            <p:cNvSpPr>
              <a:spLocks noChangeArrowheads="1"/>
            </p:cNvSpPr>
            <p:nvPr/>
          </p:nvSpPr>
          <p:spPr bwMode="auto">
            <a:xfrm>
              <a:off x="2706" y="2651"/>
              <a:ext cx="2889" cy="8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2" name="Line 34"/>
            <p:cNvSpPr>
              <a:spLocks noChangeAspect="1" noChangeShapeType="1"/>
            </p:cNvSpPr>
            <p:nvPr/>
          </p:nvSpPr>
          <p:spPr bwMode="auto">
            <a:xfrm rot="5400000" flipH="1" flipV="1">
              <a:off x="4019" y="2543"/>
              <a:ext cx="0" cy="6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86403" name="Line 35"/>
            <p:cNvSpPr>
              <a:spLocks noChangeAspect="1" noChangeShapeType="1"/>
            </p:cNvSpPr>
            <p:nvPr/>
          </p:nvSpPr>
          <p:spPr bwMode="auto">
            <a:xfrm rot="-5400000" flipH="1" flipV="1">
              <a:off x="3499" y="2627"/>
              <a:ext cx="0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endParaRPr lang="en-US"/>
            </a:p>
          </p:txBody>
        </p:sp>
        <p:sp>
          <p:nvSpPr>
            <p:cNvPr id="186404" name="Oval 36"/>
            <p:cNvSpPr>
              <a:spLocks noChangeAspect="1" noChangeArrowheads="1"/>
            </p:cNvSpPr>
            <p:nvPr/>
          </p:nvSpPr>
          <p:spPr bwMode="auto">
            <a:xfrm>
              <a:off x="3681" y="2805"/>
              <a:ext cx="63" cy="6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186405" name="Text Box 37"/>
            <p:cNvSpPr txBox="1">
              <a:spLocks noChangeArrowheads="1"/>
            </p:cNvSpPr>
            <p:nvPr/>
          </p:nvSpPr>
          <p:spPr bwMode="auto">
            <a:xfrm>
              <a:off x="4332" y="2712"/>
              <a:ext cx="5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endParaRPr lang="en-US" altLang="en-US" sz="2000" b="1"/>
            </a:p>
          </p:txBody>
        </p:sp>
        <p:sp>
          <p:nvSpPr>
            <p:cNvPr id="186406" name="Text Box 38"/>
            <p:cNvSpPr txBox="1">
              <a:spLocks noChangeArrowheads="1"/>
            </p:cNvSpPr>
            <p:nvPr/>
          </p:nvSpPr>
          <p:spPr bwMode="auto">
            <a:xfrm>
              <a:off x="2804" y="2716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r>
                <a:rPr lang="en-US" altLang="en-US" sz="2000" b="1"/>
                <a:t>F</a:t>
              </a:r>
              <a:r>
                <a:rPr lang="en-US" altLang="en-US" sz="2000" baseline="-25000"/>
                <a:t>friction</a:t>
              </a:r>
              <a:endParaRPr lang="en-US" altLang="en-US" sz="2000" b="1"/>
            </a:p>
          </p:txBody>
        </p:sp>
        <p:sp>
          <p:nvSpPr>
            <p:cNvPr id="186407" name="Text Box 39"/>
            <p:cNvSpPr txBox="1">
              <a:spLocks noChangeArrowheads="1"/>
            </p:cNvSpPr>
            <p:nvPr/>
          </p:nvSpPr>
          <p:spPr bwMode="auto">
            <a:xfrm>
              <a:off x="2765" y="3147"/>
              <a:ext cx="27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r>
                <a:rPr lang="en-US" altLang="en-US" sz="2000" b="1"/>
                <a:t>F</a:t>
              </a:r>
              <a:r>
                <a:rPr lang="en-US" altLang="en-US" sz="2000" baseline="-25000"/>
                <a:t>net</a:t>
              </a:r>
              <a:r>
                <a:rPr lang="en-US" altLang="en-US" sz="2000"/>
                <a:t> = </a:t>
              </a:r>
              <a:r>
                <a:rPr lang="en-US" altLang="en-US" sz="2000" b="1"/>
                <a:t>F</a:t>
              </a:r>
              <a:r>
                <a:rPr lang="en-US" altLang="en-US" sz="2000" baseline="-25000"/>
                <a:t>applied</a:t>
              </a:r>
              <a:r>
                <a:rPr lang="en-US" altLang="en-US" sz="2000"/>
                <a:t> – </a:t>
              </a:r>
              <a:r>
                <a:rPr lang="en-US" altLang="en-US" sz="2000" b="1"/>
                <a:t>F</a:t>
              </a:r>
              <a:r>
                <a:rPr lang="en-US" altLang="en-US" sz="2000" baseline="-25000"/>
                <a:t>friction</a:t>
              </a:r>
              <a:endParaRPr lang="en-US" altLang="en-US" sz="2000"/>
            </a:p>
          </p:txBody>
        </p:sp>
        <p:grpSp>
          <p:nvGrpSpPr>
            <p:cNvPr id="186411" name="Group 43"/>
            <p:cNvGrpSpPr>
              <a:grpSpLocks/>
            </p:cNvGrpSpPr>
            <p:nvPr/>
          </p:nvGrpSpPr>
          <p:grpSpPr bwMode="auto">
            <a:xfrm>
              <a:off x="4951" y="2716"/>
              <a:ext cx="544" cy="250"/>
              <a:chOff x="4933" y="2392"/>
              <a:chExt cx="544" cy="250"/>
            </a:xfrm>
          </p:grpSpPr>
          <p:sp>
            <p:nvSpPr>
              <p:cNvPr id="186409" name="Rectangle 41"/>
              <p:cNvSpPr>
                <a:spLocks noChangeArrowheads="1"/>
              </p:cNvSpPr>
              <p:nvPr/>
            </p:nvSpPr>
            <p:spPr bwMode="auto">
              <a:xfrm>
                <a:off x="4933" y="2392"/>
                <a:ext cx="3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F</a:t>
                </a:r>
                <a:r>
                  <a:rPr lang="en-US" altLang="en-US" sz="2000" baseline="-25000"/>
                  <a:t>net</a:t>
                </a:r>
              </a:p>
            </p:txBody>
          </p:sp>
          <p:sp>
            <p:nvSpPr>
              <p:cNvPr id="186410" name="Line 42"/>
              <p:cNvSpPr>
                <a:spLocks noChangeShapeType="1"/>
              </p:cNvSpPr>
              <p:nvPr/>
            </p:nvSpPr>
            <p:spPr bwMode="auto">
              <a:xfrm>
                <a:off x="5248" y="2523"/>
                <a:ext cx="22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419" name="Text Box 51"/>
          <p:cNvSpPr txBox="1">
            <a:spLocks noChangeArrowheads="1"/>
          </p:cNvSpPr>
          <p:nvPr/>
        </p:nvSpPr>
        <p:spPr bwMode="auto">
          <a:xfrm>
            <a:off x="3457575" y="5611813"/>
            <a:ext cx="5556250" cy="70788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tx2"/>
                </a:solidFill>
              </a:rPr>
              <a:t>Note: If the crate moves at a constant velocity, then </a:t>
            </a:r>
            <a:r>
              <a:rPr lang="en-US" altLang="en-US" sz="2000" b="1" dirty="0" err="1">
                <a:solidFill>
                  <a:schemeClr val="tx2"/>
                </a:solidFill>
              </a:rPr>
              <a:t>F</a:t>
            </a:r>
            <a:r>
              <a:rPr lang="en-US" altLang="en-US" sz="2000" b="1" baseline="-25000" dirty="0" err="1">
                <a:solidFill>
                  <a:schemeClr val="tx2"/>
                </a:solidFill>
              </a:rPr>
              <a:t>applied</a:t>
            </a:r>
            <a:r>
              <a:rPr lang="en-US" altLang="en-US" sz="2000" b="1" dirty="0">
                <a:solidFill>
                  <a:schemeClr val="tx2"/>
                </a:solidFill>
              </a:rPr>
              <a:t> = </a:t>
            </a:r>
            <a:r>
              <a:rPr lang="en-US" altLang="en-US" sz="2000" b="1" dirty="0" err="1">
                <a:solidFill>
                  <a:schemeClr val="tx2"/>
                </a:solidFill>
              </a:rPr>
              <a:t>F</a:t>
            </a:r>
            <a:r>
              <a:rPr lang="en-US" altLang="en-US" sz="2000" b="1" baseline="-25000" dirty="0" err="1">
                <a:solidFill>
                  <a:schemeClr val="tx2"/>
                </a:solidFill>
              </a:rPr>
              <a:t>friction</a:t>
            </a:r>
            <a:r>
              <a:rPr lang="en-US" altLang="en-US" sz="2000" b="1" dirty="0"/>
              <a:t> and </a:t>
            </a:r>
            <a:r>
              <a:rPr lang="en-US" altLang="en-US" sz="2000" b="1" dirty="0" err="1"/>
              <a:t>F</a:t>
            </a:r>
            <a:r>
              <a:rPr lang="en-US" altLang="en-US" sz="2000" b="1" baseline="-25000" dirty="0" err="1"/>
              <a:t>net</a:t>
            </a:r>
            <a:r>
              <a:rPr lang="en-US" altLang="en-US" sz="2000" b="1" dirty="0"/>
              <a:t> =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7" grpId="0" uiExpand="1" build="p"/>
      <p:bldP spid="1864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Static Friction to Kinetic Friction</a:t>
            </a:r>
          </a:p>
        </p:txBody>
      </p:sp>
      <p:pic>
        <p:nvPicPr>
          <p:cNvPr id="209924" name="Picture 4" descr="https://haygot.s3.amazonaws.com/cheatsheet/1469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/>
          <a:stretch/>
        </p:blipFill>
        <p:spPr bwMode="auto">
          <a:xfrm>
            <a:off x="2003026" y="2860440"/>
            <a:ext cx="5323897" cy="34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028462" y="3446187"/>
            <a:ext cx="1867876" cy="391582"/>
            <a:chOff x="3028462" y="2988978"/>
            <a:chExt cx="1867876" cy="391582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3028462" y="3184769"/>
              <a:ext cx="1867876" cy="1563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553313" y="2988978"/>
                  <a:ext cx="818173" cy="39158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3313" y="2988978"/>
                  <a:ext cx="818173" cy="3915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970" r="-1493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 bwMode="auto">
          <a:xfrm flipH="1" flipV="1">
            <a:off x="4915875" y="3854334"/>
            <a:ext cx="810735" cy="7360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19701" y="4572009"/>
                <a:ext cx="3162300" cy="672556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When object begins to move,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1" y="4572009"/>
                <a:ext cx="3162300" cy="672556"/>
              </a:xfrm>
              <a:prstGeom prst="rect">
                <a:avLst/>
              </a:prstGeom>
              <a:blipFill rotWithShape="0">
                <a:blip r:embed="rId4"/>
                <a:stretch>
                  <a:fillRect l="-1344" t="-3571" r="-3071" b="-446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3019" y="6003036"/>
                <a:ext cx="2706638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𝑓𝑚𝑎𝑥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𝑠𝑡𝑎𝑡𝑖𝑐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𝑘𝑖𝑛𝑒𝑡𝑖𝑐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19" y="6003036"/>
                <a:ext cx="2706638" cy="396006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 bwMode="auto">
          <a:xfrm rot="5400000">
            <a:off x="3835184" y="1975896"/>
            <a:ext cx="254429" cy="1867876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03948" y="2078740"/>
                <a:ext cx="13508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Equilibrium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48" y="2078740"/>
                <a:ext cx="1350819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4054" t="-4717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 bwMode="auto">
          <a:xfrm rot="5400000">
            <a:off x="5722599" y="1975897"/>
            <a:ext cx="254429" cy="1867876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05140" y="1422354"/>
                <a:ext cx="16214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Disequilibrium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140" y="1422354"/>
                <a:ext cx="1621470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3008" t="-4717" r="-338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37015" y="2082856"/>
                <a:ext cx="16214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Disequilibrium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15" y="2082856"/>
                <a:ext cx="1621470" cy="646331"/>
              </a:xfrm>
              <a:prstGeom prst="rect">
                <a:avLst/>
              </a:prstGeom>
              <a:blipFill>
                <a:blip r:embed="rId8"/>
                <a:stretch>
                  <a:fillRect l="-3008" t="-5660" r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18" idx="2"/>
          </p:cNvCxnSpPr>
          <p:nvPr/>
        </p:nvCxnSpPr>
        <p:spPr bwMode="auto">
          <a:xfrm flipH="1">
            <a:off x="4904046" y="2068685"/>
            <a:ext cx="11829" cy="15732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3827" y="3854334"/>
                <a:ext cx="818173" cy="3915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827" y="3854334"/>
                <a:ext cx="818173" cy="391582"/>
              </a:xfrm>
              <a:prstGeom prst="rect">
                <a:avLst/>
              </a:prstGeom>
              <a:blipFill>
                <a:blip r:embed="rId9"/>
                <a:stretch>
                  <a:fillRect l="-5970" r="-373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 flipV="1">
            <a:off x="6800851" y="4064007"/>
            <a:ext cx="704318" cy="118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646E38E-BF95-4B9E-8E82-80812EC8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" y="4110042"/>
            <a:ext cx="1768475" cy="15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5">
            <a:extLst>
              <a:ext uri="{FF2B5EF4-FFF2-40B4-BE49-F238E27FC236}">
                <a16:creationId xmlns:a16="http://schemas.microsoft.com/office/drawing/2014/main" id="{7ED737DE-DF96-4E48-A60A-A6F31EC4E4F2}"/>
              </a:ext>
            </a:extLst>
          </p:cNvPr>
          <p:cNvGrpSpPr>
            <a:grpSpLocks/>
          </p:cNvGrpSpPr>
          <p:nvPr/>
        </p:nvGrpSpPr>
        <p:grpSpPr bwMode="auto">
          <a:xfrm>
            <a:off x="744161" y="4328659"/>
            <a:ext cx="1551542" cy="1937822"/>
            <a:chOff x="1050" y="2398"/>
            <a:chExt cx="1316" cy="1727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A7D33FA6-ED3F-4CB5-9D4D-4B1476514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" y="2600"/>
              <a:ext cx="1039" cy="1360"/>
              <a:chOff x="2731" y="2609"/>
              <a:chExt cx="1039" cy="1360"/>
            </a:xfrm>
          </p:grpSpPr>
          <p:grpSp>
            <p:nvGrpSpPr>
              <p:cNvPr id="49" name="Group 7">
                <a:extLst>
                  <a:ext uri="{FF2B5EF4-FFF2-40B4-BE49-F238E27FC236}">
                    <a16:creationId xmlns:a16="http://schemas.microsoft.com/office/drawing/2014/main" id="{8398BA64-D7F9-49C2-B057-4DB356FC5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1" y="3289"/>
                <a:ext cx="1039" cy="0"/>
                <a:chOff x="3235" y="3218"/>
                <a:chExt cx="1039" cy="0"/>
              </a:xfrm>
            </p:grpSpPr>
            <p:sp>
              <p:nvSpPr>
                <p:cNvPr id="54" name="Line 8">
                  <a:extLst>
                    <a:ext uri="{FF2B5EF4-FFF2-40B4-BE49-F238E27FC236}">
                      <a16:creationId xmlns:a16="http://schemas.microsoft.com/office/drawing/2014/main" id="{0C7F5CC0-466F-4126-A544-19BC7B79A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7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55" name="Line 9">
                  <a:extLst>
                    <a:ext uri="{FF2B5EF4-FFF2-40B4-BE49-F238E27FC236}">
                      <a16:creationId xmlns:a16="http://schemas.microsoft.com/office/drawing/2014/main" id="{9B70641F-C5F5-4A7F-A2B6-99028755C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483" y="2970"/>
                  <a:ext cx="0" cy="495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BF5B9270-FDCA-47FB-BA0F-F9C2A0E41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" y="2609"/>
                <a:ext cx="63" cy="1360"/>
                <a:chOff x="3444" y="2789"/>
                <a:chExt cx="63" cy="1360"/>
              </a:xfrm>
            </p:grpSpPr>
            <p:sp>
              <p:nvSpPr>
                <p:cNvPr id="51" name="Line 11">
                  <a:extLst>
                    <a:ext uri="{FF2B5EF4-FFF2-40B4-BE49-F238E27FC236}">
                      <a16:creationId xmlns:a16="http://schemas.microsoft.com/office/drawing/2014/main" id="{12771CA4-20FC-42D3-A92D-A9AA66C602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74" y="2789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52" name="Line 12">
                  <a:extLst>
                    <a:ext uri="{FF2B5EF4-FFF2-40B4-BE49-F238E27FC236}">
                      <a16:creationId xmlns:a16="http://schemas.microsoft.com/office/drawing/2014/main" id="{10A1F445-A0B2-4898-A33D-41247C79E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74" y="3482"/>
                  <a:ext cx="0" cy="66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/>
                <a:lstStyle/>
                <a:p>
                  <a:endParaRPr lang="en-US"/>
                </a:p>
              </p:txBody>
            </p:sp>
            <p:sp>
              <p:nvSpPr>
                <p:cNvPr id="53" name="Oval 13">
                  <a:extLst>
                    <a:ext uri="{FF2B5EF4-FFF2-40B4-BE49-F238E27FC236}">
                      <a16:creationId xmlns:a16="http://schemas.microsoft.com/office/drawing/2014/main" id="{18F19315-70B9-4212-A2CB-B5D902A52F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3429"/>
                  <a:ext cx="63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F47CA163-01C3-4CB1-8148-C077E71AF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2398"/>
              <a:ext cx="1316" cy="1727"/>
              <a:chOff x="1050" y="2398"/>
              <a:chExt cx="1316" cy="1727"/>
            </a:xfrm>
          </p:grpSpPr>
          <p:sp>
            <p:nvSpPr>
              <p:cNvPr id="45" name="Text Box 15">
                <a:extLst>
                  <a:ext uri="{FF2B5EF4-FFF2-40B4-BE49-F238E27FC236}">
                    <a16:creationId xmlns:a16="http://schemas.microsoft.com/office/drawing/2014/main" id="{F2D5F5BF-1478-4BD1-9248-F6AAB4CD08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3346"/>
                <a:ext cx="370" cy="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 dirty="0"/>
                  <a:t>F</a:t>
                </a:r>
                <a:r>
                  <a:rPr lang="en-US" altLang="en-US" sz="2000" baseline="-25000" dirty="0"/>
                  <a:t>A</a:t>
                </a:r>
                <a:endParaRPr lang="en-US" altLang="en-US" sz="2000" b="1" dirty="0"/>
              </a:p>
            </p:txBody>
          </p:sp>
          <p:sp>
            <p:nvSpPr>
              <p:cNvPr id="46" name="Text Box 16">
                <a:extLst>
                  <a:ext uri="{FF2B5EF4-FFF2-40B4-BE49-F238E27FC236}">
                    <a16:creationId xmlns:a16="http://schemas.microsoft.com/office/drawing/2014/main" id="{A125B028-9F98-4E39-B918-391D118D53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0" y="3346"/>
                <a:ext cx="173" cy="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2000" b="1" dirty="0"/>
                  <a:t>F</a:t>
                </a:r>
                <a:r>
                  <a:rPr lang="en-US" altLang="en-US" sz="2000" baseline="-25000" dirty="0"/>
                  <a:t>f</a:t>
                </a:r>
                <a:endParaRPr lang="en-US" altLang="en-US" sz="2000" b="1" dirty="0"/>
              </a:p>
            </p:txBody>
          </p:sp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E8212F5B-0041-4548-8586-EC20A6FCF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1" y="2398"/>
                <a:ext cx="380" cy="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 dirty="0"/>
                  <a:t>F</a:t>
                </a:r>
                <a:r>
                  <a:rPr lang="en-US" altLang="en-US" sz="2000" baseline="-25000" dirty="0"/>
                  <a:t>N</a:t>
                </a:r>
                <a:endParaRPr lang="en-US" altLang="en-US" sz="2000" b="1" dirty="0"/>
              </a:p>
            </p:txBody>
          </p:sp>
          <p:sp>
            <p:nvSpPr>
              <p:cNvPr id="48" name="Text Box 18">
                <a:extLst>
                  <a:ext uri="{FF2B5EF4-FFF2-40B4-BE49-F238E27FC236}">
                    <a16:creationId xmlns:a16="http://schemas.microsoft.com/office/drawing/2014/main" id="{C65427D7-9133-4A54-A67D-60184DB12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7" y="3768"/>
                <a:ext cx="363" cy="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 dirty="0" err="1"/>
                  <a:t>F</a:t>
                </a:r>
                <a:r>
                  <a:rPr lang="en-US" altLang="en-US" sz="2000" baseline="-25000" dirty="0" err="1"/>
                  <a:t>g</a:t>
                </a:r>
                <a:endParaRPr lang="en-US" altLang="en-US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9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7" grpId="0" animBg="1"/>
      <p:bldP spid="18" grpId="0"/>
      <p:bldP spid="1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Determining the Frictional Force (The Coefficient of Friction, </a:t>
            </a:r>
            <a:r>
              <a:rPr lang="en-US" altLang="en-US" sz="4000">
                <a:sym typeface="Symbol" panose="05050102010706020507" pitchFamily="18" charset="2"/>
              </a:rPr>
              <a:t></a:t>
            </a:r>
            <a:r>
              <a:rPr lang="en-US" altLang="en-US" sz="4000">
                <a:sym typeface="MT Symbol" pitchFamily="82" charset="2"/>
              </a:rPr>
              <a:t>)</a:t>
            </a:r>
          </a:p>
        </p:txBody>
      </p:sp>
      <p:sp>
        <p:nvSpPr>
          <p:cNvPr id="187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8018463" cy="4637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The force of friction </a:t>
            </a:r>
            <a:r>
              <a:rPr lang="en-US" altLang="en-US" sz="2000" b="1" dirty="0"/>
              <a:t>(</a:t>
            </a:r>
            <a:r>
              <a:rPr lang="en-US" altLang="en-US" sz="2000" b="1" dirty="0" err="1">
                <a:solidFill>
                  <a:schemeClr val="tx2"/>
                </a:solidFill>
              </a:rPr>
              <a:t>F</a:t>
            </a:r>
            <a:r>
              <a:rPr lang="en-US" altLang="en-US" sz="2000" b="1" baseline="-25000" dirty="0" err="1">
                <a:solidFill>
                  <a:schemeClr val="tx2"/>
                </a:solidFill>
              </a:rPr>
              <a:t>f</a:t>
            </a:r>
            <a:r>
              <a:rPr lang="en-US" altLang="en-US" sz="2000" b="1" dirty="0"/>
              <a:t>)</a:t>
            </a:r>
            <a:r>
              <a:rPr lang="en-US" altLang="en-US" sz="2000" dirty="0"/>
              <a:t> is proportional to the normal force </a:t>
            </a:r>
            <a:r>
              <a:rPr lang="en-US" altLang="en-US" sz="2000" b="1" dirty="0"/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F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N</a:t>
            </a:r>
            <a:r>
              <a:rPr lang="en-US" altLang="en-US" sz="2000" b="1" dirty="0"/>
              <a:t>) </a:t>
            </a:r>
            <a:r>
              <a:rPr lang="en-US" altLang="en-US" sz="2000" dirty="0"/>
              <a:t>and a </a:t>
            </a:r>
            <a:r>
              <a:rPr lang="en-US" altLang="en-US" sz="2000" b="1" u="sng" dirty="0">
                <a:solidFill>
                  <a:srgbClr val="00B0F0"/>
                </a:solidFill>
              </a:rPr>
              <a:t>proportionality constant </a:t>
            </a:r>
            <a:r>
              <a:rPr lang="en-US" altLang="en-US" sz="2000" dirty="0"/>
              <a:t>(</a:t>
            </a:r>
            <a:r>
              <a:rPr lang="en-US" altLang="en-US" sz="2400" b="1" dirty="0">
                <a:solidFill>
                  <a:srgbClr val="00B0F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2000" dirty="0">
                <a:sym typeface="MT Symbol" pitchFamily="82" charset="2"/>
              </a:rPr>
              <a:t> - pronounced mu)</a:t>
            </a:r>
            <a:r>
              <a:rPr lang="en-US" altLang="en-US" sz="2000" dirty="0"/>
              <a:t> called the coefficient of friction.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ym typeface="MT Symbol" pitchFamily="82" charset="2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ym typeface="MT Symbol" pitchFamily="82" charset="2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ym typeface="MT Symbol" pitchFamily="82" charset="2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ym typeface="MT Symbol" pitchFamily="8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MT Symbol" pitchFamily="82" charset="2"/>
              </a:rPr>
              <a:t>As per the formula, the greater </a:t>
            </a:r>
            <a:r>
              <a:rPr lang="en-US" altLang="en-US" sz="2000" dirty="0">
                <a:sym typeface="Symbol" panose="05050102010706020507" pitchFamily="18" charset="2"/>
              </a:rPr>
              <a:t></a:t>
            </a:r>
            <a:r>
              <a:rPr lang="en-US" altLang="en-US" sz="2000" dirty="0">
                <a:sym typeface="MT Symbol" pitchFamily="82" charset="2"/>
              </a:rPr>
              <a:t>, the greater the frictional force.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MT Symbol" pitchFamily="82" charset="2"/>
              </a:rPr>
              <a:t>Alternatively, the greater the normal force, the greater the frictional force.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  <a:sym typeface="MT Symbol" pitchFamily="82" charset="2"/>
              </a:rPr>
              <a:t>Note: F</a:t>
            </a:r>
            <a:r>
              <a:rPr lang="en-US" altLang="en-US" sz="2000" b="1" baseline="-25000" dirty="0">
                <a:solidFill>
                  <a:schemeClr val="tx2"/>
                </a:solidFill>
                <a:sym typeface="MT Symbol" pitchFamily="82" charset="2"/>
              </a:rPr>
              <a:t>N</a:t>
            </a:r>
            <a:r>
              <a:rPr lang="en-US" altLang="en-US" sz="2000" b="1" dirty="0">
                <a:solidFill>
                  <a:schemeClr val="tx2"/>
                </a:solidFill>
                <a:sym typeface="MT Symbol" pitchFamily="82" charset="2"/>
              </a:rPr>
              <a:t> = the force normal (perpendicular) to the frictional force on the object.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2000" b="1" dirty="0">
                <a:solidFill>
                  <a:schemeClr val="tx2"/>
                </a:solidFill>
                <a:sym typeface="MT Symbol" pitchFamily="82" charset="2"/>
              </a:rPr>
              <a:t> is dimensionless (NO UNITS)</a:t>
            </a:r>
          </a:p>
        </p:txBody>
      </p:sp>
      <p:graphicFrame>
        <p:nvGraphicFramePr>
          <p:cNvPr id="18740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0069378"/>
              </p:ext>
            </p:extLst>
          </p:nvPr>
        </p:nvGraphicFramePr>
        <p:xfrm>
          <a:off x="2893220" y="2903568"/>
          <a:ext cx="22653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4" name="Equation" r:id="rId3" imgW="609480" imgH="241200" progId="Equation.3">
                  <p:embed/>
                </p:oleObj>
              </mc:Choice>
              <mc:Fallback>
                <p:oleObj name="Equation" r:id="rId3" imgW="60948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220" y="2903568"/>
                        <a:ext cx="2265362" cy="895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207125" y="2384425"/>
            <a:ext cx="2606675" cy="1876485"/>
            <a:chOff x="6207125" y="2384425"/>
            <a:chExt cx="2606675" cy="1876485"/>
          </a:xfrm>
        </p:grpSpPr>
        <p:grpSp>
          <p:nvGrpSpPr>
            <p:cNvPr id="2" name="Group 1"/>
            <p:cNvGrpSpPr/>
            <p:nvPr/>
          </p:nvGrpSpPr>
          <p:grpSpPr>
            <a:xfrm>
              <a:off x="6207125" y="2384425"/>
              <a:ext cx="2606675" cy="1619250"/>
              <a:chOff x="6207125" y="2384425"/>
              <a:chExt cx="2606675" cy="1619250"/>
            </a:xfrm>
          </p:grpSpPr>
          <p:grpSp>
            <p:nvGrpSpPr>
              <p:cNvPr id="187401" name="Group 9"/>
              <p:cNvGrpSpPr>
                <a:grpSpLocks/>
              </p:cNvGrpSpPr>
              <p:nvPr/>
            </p:nvGrpSpPr>
            <p:grpSpPr bwMode="auto">
              <a:xfrm>
                <a:off x="6207125" y="2384425"/>
                <a:ext cx="2606675" cy="1619250"/>
                <a:chOff x="3702" y="1699"/>
                <a:chExt cx="1642" cy="1020"/>
              </a:xfrm>
            </p:grpSpPr>
            <p:pic>
              <p:nvPicPr>
                <p:cNvPr id="187396" name="Picture 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8" y="2101"/>
                  <a:ext cx="1536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7397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4332" y="1868"/>
                  <a:ext cx="196" cy="4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87398" name="Line 6"/>
                <p:cNvSpPr>
                  <a:spLocks noChangeShapeType="1"/>
                </p:cNvSpPr>
                <p:nvPr/>
              </p:nvSpPr>
              <p:spPr bwMode="auto">
                <a:xfrm rot="16200000" flipH="1" flipV="1">
                  <a:off x="4119" y="2137"/>
                  <a:ext cx="218" cy="58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87399" name="Rectangle 7"/>
                <p:cNvSpPr>
                  <a:spLocks noChangeArrowheads="1"/>
                </p:cNvSpPr>
                <p:nvPr/>
              </p:nvSpPr>
              <p:spPr bwMode="auto">
                <a:xfrm>
                  <a:off x="3702" y="2469"/>
                  <a:ext cx="2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dirty="0" err="1"/>
                    <a:t>F</a:t>
                  </a:r>
                  <a:r>
                    <a:rPr lang="en-US" altLang="en-US" sz="2000" baseline="-25000" dirty="0" err="1"/>
                    <a:t>f</a:t>
                  </a:r>
                  <a:endParaRPr lang="en-US" altLang="en-US" sz="2000" baseline="-25000" dirty="0"/>
                </a:p>
              </p:txBody>
            </p:sp>
            <p:sp>
              <p:nvSpPr>
                <p:cNvPr id="187400" name="Rectangle 8"/>
                <p:cNvSpPr>
                  <a:spLocks noChangeArrowheads="1"/>
                </p:cNvSpPr>
                <p:nvPr/>
              </p:nvSpPr>
              <p:spPr bwMode="auto">
                <a:xfrm>
                  <a:off x="4079" y="1699"/>
                  <a:ext cx="26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dirty="0"/>
                    <a:t>F</a:t>
                  </a:r>
                  <a:r>
                    <a:rPr lang="en-US" altLang="en-US" sz="2000" baseline="-25000" dirty="0"/>
                    <a:t>N</a:t>
                  </a:r>
                </a:p>
              </p:txBody>
            </p:sp>
          </p:grp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 rot="16200000">
                <a:off x="7776057" y="2799241"/>
                <a:ext cx="316538" cy="8318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8235952" y="2703513"/>
                <a:ext cx="40851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/>
                  <a:t>F</a:t>
                </a:r>
                <a:r>
                  <a:rPr lang="en-US" altLang="en-US" sz="2000" baseline="-25000" dirty="0"/>
                  <a:t>A</a:t>
                </a:r>
              </a:p>
            </p:txBody>
          </p:sp>
        </p:grp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rot="-1440000" flipH="1">
              <a:off x="7359650" y="3426905"/>
              <a:ext cx="31115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566026" y="3860800"/>
              <a:ext cx="4122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/>
                <a:t>F</a:t>
              </a:r>
              <a:r>
                <a:rPr lang="en-US" altLang="en-US" sz="2000" baseline="-25000" dirty="0" err="1"/>
                <a:t>g</a:t>
              </a:r>
              <a:endParaRPr lang="en-US" altLang="en-US" sz="2000" baseline="-25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6F49EA-FCC3-48AA-85E7-564F116067DE}"/>
              </a:ext>
            </a:extLst>
          </p:cNvPr>
          <p:cNvGrpSpPr/>
          <p:nvPr/>
        </p:nvGrpSpPr>
        <p:grpSpPr>
          <a:xfrm>
            <a:off x="2820355" y="4121205"/>
            <a:ext cx="2268470" cy="2268483"/>
            <a:chOff x="904882" y="4444550"/>
            <a:chExt cx="2268470" cy="226848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FA9F45A-5412-4AC4-9DBB-13DD08605DD5}"/>
                </a:ext>
              </a:extLst>
            </p:cNvPr>
            <p:cNvCxnSpPr/>
            <p:nvPr/>
          </p:nvCxnSpPr>
          <p:spPr>
            <a:xfrm>
              <a:off x="1274213" y="6343701"/>
              <a:ext cx="1899139" cy="0"/>
            </a:xfrm>
            <a:prstGeom prst="straightConnector1">
              <a:avLst/>
            </a:prstGeom>
            <a:ln w="317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FCBCFC-E043-4FC4-8DA6-340BEDC04F80}"/>
                </a:ext>
              </a:extLst>
            </p:cNvPr>
            <p:cNvCxnSpPr/>
            <p:nvPr/>
          </p:nvCxnSpPr>
          <p:spPr>
            <a:xfrm rot="16200000">
              <a:off x="316523" y="5394131"/>
              <a:ext cx="1899139" cy="0"/>
            </a:xfrm>
            <a:prstGeom prst="straightConnector1">
              <a:avLst/>
            </a:prstGeom>
            <a:ln w="317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718CCB-3C0C-4C4C-A810-D41043EC91A4}"/>
                </a:ext>
              </a:extLst>
            </p:cNvPr>
            <p:cNvSpPr txBox="1"/>
            <p:nvPr/>
          </p:nvSpPr>
          <p:spPr>
            <a:xfrm>
              <a:off x="1451617" y="6343701"/>
              <a:ext cx="1619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Normal Force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432694-3FFE-4179-8592-1A83384A49B5}"/>
                </a:ext>
              </a:extLst>
            </p:cNvPr>
            <p:cNvSpPr txBox="1"/>
            <p:nvPr/>
          </p:nvSpPr>
          <p:spPr>
            <a:xfrm rot="16200000">
              <a:off x="139977" y="5209455"/>
              <a:ext cx="1899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Frictional Force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9CF8D0-0DF1-424F-B0D1-10967339FA3F}"/>
              </a:ext>
            </a:extLst>
          </p:cNvPr>
          <p:cNvCxnSpPr/>
          <p:nvPr/>
        </p:nvCxnSpPr>
        <p:spPr>
          <a:xfrm flipV="1">
            <a:off x="3198856" y="4485064"/>
            <a:ext cx="1654089" cy="153529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1DBDE8-CD4C-4F14-B812-055F06A6A533}"/>
              </a:ext>
            </a:extLst>
          </p:cNvPr>
          <p:cNvSpPr/>
          <p:nvPr/>
        </p:nvSpPr>
        <p:spPr bwMode="auto">
          <a:xfrm>
            <a:off x="4429125" y="4933950"/>
            <a:ext cx="1714500" cy="390525"/>
          </a:xfrm>
          <a:custGeom>
            <a:avLst/>
            <a:gdLst>
              <a:gd name="connsiteX0" fmla="*/ 1714500 w 1714500"/>
              <a:gd name="connsiteY0" fmla="*/ 390525 h 390525"/>
              <a:gd name="connsiteX1" fmla="*/ 942975 w 1714500"/>
              <a:gd name="connsiteY1" fmla="*/ 347663 h 390525"/>
              <a:gd name="connsiteX2" fmla="*/ 0 w 1714500"/>
              <a:gd name="connsiteY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390525">
                <a:moveTo>
                  <a:pt x="1714500" y="390525"/>
                </a:moveTo>
                <a:lnTo>
                  <a:pt x="942975" y="347663"/>
                </a:lnTo>
                <a:cubicBezTo>
                  <a:pt x="657225" y="282575"/>
                  <a:pt x="328612" y="141287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EF72B-D6E2-46EC-A402-A1225BC3DE09}"/>
              </a:ext>
            </a:extLst>
          </p:cNvPr>
          <p:cNvSpPr txBox="1"/>
          <p:nvPr/>
        </p:nvSpPr>
        <p:spPr>
          <a:xfrm>
            <a:off x="6172994" y="5127082"/>
            <a:ext cx="12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= 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  <p:bldP spid="4" grpId="0" animBg="1"/>
      <p:bldP spid="4" grpId="1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Coefficients of Friction and the Reference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59B9E-994D-4E09-8145-AA0EE83A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74" y="1447800"/>
            <a:ext cx="5618252" cy="4856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65832" y="6355197"/>
                <a:ext cx="2212336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𝒔𝒕𝒂𝒕𝒊𝒄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𝒌𝒊𝒏𝒆𝒕𝒊𝒄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32" y="6355197"/>
                <a:ext cx="2212336" cy="396006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BLUEPRNT">
  <a:themeElements>
    <a:clrScheme name="BLUEPRNT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UEPR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Settings\Charlie\Application Data\Microsoft\Templates\BLUEPRNT.POT</Template>
  <TotalTime>21768</TotalTime>
  <Words>1442</Words>
  <Application>Microsoft Office PowerPoint</Application>
  <PresentationFormat>On-screen Show (4:3)</PresentationFormat>
  <Paragraphs>271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Cambria Math</vt:lpstr>
      <vt:lpstr>Comic Sans MS</vt:lpstr>
      <vt:lpstr>Tahoma</vt:lpstr>
      <vt:lpstr>Verdana</vt:lpstr>
      <vt:lpstr>BLUEPRNT</vt:lpstr>
      <vt:lpstr>Equation</vt:lpstr>
      <vt:lpstr>Document</vt:lpstr>
      <vt:lpstr>Friction &amp; Applying Newton’s 2nd Law</vt:lpstr>
      <vt:lpstr>What is Friction?</vt:lpstr>
      <vt:lpstr>What causes friction?</vt:lpstr>
      <vt:lpstr>Friction</vt:lpstr>
      <vt:lpstr>Static Friction (Stationary Objects)</vt:lpstr>
      <vt:lpstr>Kinetic Friction (Objects in Motion)</vt:lpstr>
      <vt:lpstr>Comparing Static Friction to Kinetic Friction</vt:lpstr>
      <vt:lpstr>Determining the Frictional Force (The Coefficient of Friction, )</vt:lpstr>
      <vt:lpstr>Coefficients of Friction and the Reference Table</vt:lpstr>
      <vt:lpstr>The Normal Force</vt:lpstr>
      <vt:lpstr>The Normal Force</vt:lpstr>
      <vt:lpstr>Example 1: Determining the Normal Force and the Force Parallel to the Incline</vt:lpstr>
      <vt:lpstr>Ex. 1: (cont.)</vt:lpstr>
      <vt:lpstr>Example 2: Determining Friction (Balanced Forces)</vt:lpstr>
      <vt:lpstr>Diagram the Problem</vt:lpstr>
      <vt:lpstr>State the Known and Unknowns</vt:lpstr>
      <vt:lpstr>Perform Calculations</vt:lpstr>
      <vt:lpstr>Example 3: Determining Friction (Unbalanced Forces)</vt:lpstr>
      <vt:lpstr>Diagram the Problem</vt:lpstr>
      <vt:lpstr>State the Known and Unknowns</vt:lpstr>
      <vt:lpstr>Perform Calculations</vt:lpstr>
      <vt:lpstr>Example 4: Acceleration and Distance (Unbalanced Forces)</vt:lpstr>
      <vt:lpstr>Diagram the Problem</vt:lpstr>
      <vt:lpstr>State the Known and Unknowns</vt:lpstr>
      <vt:lpstr>Perform Calculations</vt:lpstr>
      <vt:lpstr>Perform Calculations</vt:lpstr>
      <vt:lpstr>Key Ideas</vt:lpstr>
    </vt:vector>
  </TitlesOfParts>
  <Company>TEXACO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</dc:title>
  <dc:creator>Charlie</dc:creator>
  <cp:lastModifiedBy>Charlie Ropes</cp:lastModifiedBy>
  <cp:revision>273</cp:revision>
  <dcterms:created xsi:type="dcterms:W3CDTF">2005-02-07T22:48:55Z</dcterms:created>
  <dcterms:modified xsi:type="dcterms:W3CDTF">2021-12-20T15:09:05Z</dcterms:modified>
</cp:coreProperties>
</file>